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10287000" cx="18288000"/>
  <p:notesSz cx="6858000" cy="9144000"/>
  <p:embeddedFontLst>
    <p:embeddedFont>
      <p:font typeface="Yusei Magic"/>
      <p:regular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22" Type="http://schemas.openxmlformats.org/officeDocument/2006/relationships/font" Target="fonts/YuseiMagic-regular.fntdata"/><Relationship Id="rId10" Type="http://schemas.openxmlformats.org/officeDocument/2006/relationships/slide" Target="slides/slide5.xml"/><Relationship Id="rId21" Type="http://schemas.openxmlformats.org/officeDocument/2006/relationships/slide" Target="slides/slide16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3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6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6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7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7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7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5.png"/><Relationship Id="rId4" Type="http://schemas.openxmlformats.org/officeDocument/2006/relationships/image" Target="../media/image8.png"/><Relationship Id="rId5" Type="http://schemas.openxmlformats.org/officeDocument/2006/relationships/image" Target="../media/image5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Relationship Id="rId4" Type="http://schemas.openxmlformats.org/officeDocument/2006/relationships/image" Target="../media/image12.png"/><Relationship Id="rId5" Type="http://schemas.openxmlformats.org/officeDocument/2006/relationships/image" Target="../media/image7.png"/><Relationship Id="rId6" Type="http://schemas.openxmlformats.org/officeDocument/2006/relationships/image" Target="../media/image29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Relationship Id="rId4" Type="http://schemas.openxmlformats.org/officeDocument/2006/relationships/image" Target="../media/image12.png"/><Relationship Id="rId5" Type="http://schemas.openxmlformats.org/officeDocument/2006/relationships/image" Target="../media/image7.png"/><Relationship Id="rId6" Type="http://schemas.openxmlformats.org/officeDocument/2006/relationships/image" Target="../media/image32.png"/><Relationship Id="rId7" Type="http://schemas.openxmlformats.org/officeDocument/2006/relationships/image" Target="../media/image29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4.png"/><Relationship Id="rId4" Type="http://schemas.openxmlformats.org/officeDocument/2006/relationships/image" Target="../media/image3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Relationship Id="rId4" Type="http://schemas.openxmlformats.org/officeDocument/2006/relationships/image" Target="../media/image17.png"/><Relationship Id="rId5" Type="http://schemas.openxmlformats.org/officeDocument/2006/relationships/image" Target="../media/image13.png"/><Relationship Id="rId6" Type="http://schemas.openxmlformats.org/officeDocument/2006/relationships/image" Target="../media/image35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Relationship Id="rId4" Type="http://schemas.openxmlformats.org/officeDocument/2006/relationships/image" Target="../media/image13.png"/><Relationship Id="rId5" Type="http://schemas.openxmlformats.org/officeDocument/2006/relationships/image" Target="../media/image35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png"/><Relationship Id="rId4" Type="http://schemas.openxmlformats.org/officeDocument/2006/relationships/image" Target="../media/image13.png"/><Relationship Id="rId5" Type="http://schemas.openxmlformats.org/officeDocument/2006/relationships/image" Target="../media/image35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7.png"/><Relationship Id="rId4" Type="http://schemas.openxmlformats.org/officeDocument/2006/relationships/image" Target="../media/image40.png"/><Relationship Id="rId5" Type="http://schemas.openxmlformats.org/officeDocument/2006/relationships/image" Target="../media/image36.png"/><Relationship Id="rId6" Type="http://schemas.openxmlformats.org/officeDocument/2006/relationships/image" Target="../media/image38.png"/><Relationship Id="rId7" Type="http://schemas.openxmlformats.org/officeDocument/2006/relationships/image" Target="../media/image35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12.png"/><Relationship Id="rId5" Type="http://schemas.openxmlformats.org/officeDocument/2006/relationships/image" Target="../media/image7.png"/><Relationship Id="rId6" Type="http://schemas.openxmlformats.org/officeDocument/2006/relationships/image" Target="../media/image2.jpg"/><Relationship Id="rId7" Type="http://schemas.openxmlformats.org/officeDocument/2006/relationships/image" Target="../media/image5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7.png"/><Relationship Id="rId4" Type="http://schemas.openxmlformats.org/officeDocument/2006/relationships/image" Target="../media/image13.png"/><Relationship Id="rId5" Type="http://schemas.openxmlformats.org/officeDocument/2006/relationships/image" Target="../media/image3.png"/><Relationship Id="rId6" Type="http://schemas.openxmlformats.org/officeDocument/2006/relationships/image" Target="../media/image5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7.png"/><Relationship Id="rId5" Type="http://schemas.openxmlformats.org/officeDocument/2006/relationships/image" Target="../media/image6.png"/><Relationship Id="rId6" Type="http://schemas.openxmlformats.org/officeDocument/2006/relationships/image" Target="../media/image12.png"/><Relationship Id="rId7" Type="http://schemas.openxmlformats.org/officeDocument/2006/relationships/image" Target="../media/image5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1.png"/><Relationship Id="rId4" Type="http://schemas.openxmlformats.org/officeDocument/2006/relationships/image" Target="../media/image3.png"/><Relationship Id="rId5" Type="http://schemas.openxmlformats.org/officeDocument/2006/relationships/image" Target="../media/image19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11.png"/><Relationship Id="rId5" Type="http://schemas.openxmlformats.org/officeDocument/2006/relationships/image" Target="../media/image23.png"/><Relationship Id="rId6" Type="http://schemas.openxmlformats.org/officeDocument/2006/relationships/image" Target="../media/image20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png"/><Relationship Id="rId4" Type="http://schemas.openxmlformats.org/officeDocument/2006/relationships/image" Target="../media/image13.png"/><Relationship Id="rId5" Type="http://schemas.openxmlformats.org/officeDocument/2006/relationships/image" Target="../media/image3.png"/><Relationship Id="rId6" Type="http://schemas.openxmlformats.org/officeDocument/2006/relationships/image" Target="../media/image24.jpg"/><Relationship Id="rId7" Type="http://schemas.openxmlformats.org/officeDocument/2006/relationships/image" Target="../media/image22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Relationship Id="rId4" Type="http://schemas.openxmlformats.org/officeDocument/2006/relationships/image" Target="../media/image25.jpg"/><Relationship Id="rId5" Type="http://schemas.openxmlformats.org/officeDocument/2006/relationships/image" Target="../media/image41.jpg"/><Relationship Id="rId6" Type="http://schemas.openxmlformats.org/officeDocument/2006/relationships/image" Target="../media/image12.png"/><Relationship Id="rId7" Type="http://schemas.openxmlformats.org/officeDocument/2006/relationships/image" Target="../media/image7.png"/><Relationship Id="rId8" Type="http://schemas.openxmlformats.org/officeDocument/2006/relationships/image" Target="../media/image28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Relationship Id="rId4" Type="http://schemas.openxmlformats.org/officeDocument/2006/relationships/image" Target="../media/image12.png"/><Relationship Id="rId5" Type="http://schemas.openxmlformats.org/officeDocument/2006/relationships/image" Target="../media/image7.png"/><Relationship Id="rId6" Type="http://schemas.openxmlformats.org/officeDocument/2006/relationships/image" Target="../media/image29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C2640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/>
          <p:nvPr/>
        </p:nvSpPr>
        <p:spPr>
          <a:xfrm flipH="1" rot="-2700000">
            <a:off x="15572286" y="6125626"/>
            <a:ext cx="4739918" cy="4736759"/>
          </a:xfrm>
          <a:custGeom>
            <a:rect b="b" l="l" r="r" t="t"/>
            <a:pathLst>
              <a:path extrusionOk="0" h="4734126" w="4737284">
                <a:moveTo>
                  <a:pt x="4737285" y="0"/>
                </a:moveTo>
                <a:lnTo>
                  <a:pt x="0" y="0"/>
                </a:lnTo>
                <a:lnTo>
                  <a:pt x="0" y="4734126"/>
                </a:lnTo>
                <a:lnTo>
                  <a:pt x="4737285" y="4734126"/>
                </a:lnTo>
                <a:lnTo>
                  <a:pt x="4737285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5" name="Google Shape;85;p13"/>
          <p:cNvSpPr/>
          <p:nvPr/>
        </p:nvSpPr>
        <p:spPr>
          <a:xfrm rot="-696513">
            <a:off x="1700501" y="5411746"/>
            <a:ext cx="2836242" cy="1673383"/>
          </a:xfrm>
          <a:custGeom>
            <a:rect b="b" l="l" r="r" t="t"/>
            <a:pathLst>
              <a:path extrusionOk="0" h="1673383" w="2836242">
                <a:moveTo>
                  <a:pt x="0" y="0"/>
                </a:moveTo>
                <a:lnTo>
                  <a:pt x="2836241" y="0"/>
                </a:lnTo>
                <a:lnTo>
                  <a:pt x="2836241" y="1673382"/>
                </a:lnTo>
                <a:lnTo>
                  <a:pt x="0" y="167338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40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6" name="Google Shape;86;p13"/>
          <p:cNvSpPr/>
          <p:nvPr/>
        </p:nvSpPr>
        <p:spPr>
          <a:xfrm>
            <a:off x="16830761" y="8589969"/>
            <a:ext cx="1166964" cy="1166964"/>
          </a:xfrm>
          <a:custGeom>
            <a:rect b="b" l="l" r="r" t="t"/>
            <a:pathLst>
              <a:path extrusionOk="0" h="6350000" w="6350000">
                <a:moveTo>
                  <a:pt x="3175000" y="0"/>
                </a:moveTo>
                <a:cubicBezTo>
                  <a:pt x="1421496" y="0"/>
                  <a:pt x="0" y="1421496"/>
                  <a:pt x="0" y="3175000"/>
                </a:cubicBezTo>
                <a:cubicBezTo>
                  <a:pt x="0" y="4928504"/>
                  <a:pt x="1421496" y="6350000"/>
                  <a:pt x="3175000" y="6350000"/>
                </a:cubicBezTo>
                <a:cubicBezTo>
                  <a:pt x="4928504" y="6350000"/>
                  <a:pt x="6350000" y="4928504"/>
                  <a:pt x="6350000" y="3175000"/>
                </a:cubicBezTo>
                <a:cubicBezTo>
                  <a:pt x="6350000" y="1421496"/>
                  <a:pt x="4928504" y="0"/>
                  <a:pt x="3175000" y="0"/>
                </a:cubicBez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3"/>
          <p:cNvSpPr txBox="1"/>
          <p:nvPr/>
        </p:nvSpPr>
        <p:spPr>
          <a:xfrm>
            <a:off x="2811637" y="3496306"/>
            <a:ext cx="13319070" cy="27521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399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860" u="none" cap="none" strike="noStrike">
                <a:solidFill>
                  <a:srgbClr val="FFFFFF"/>
                </a:solidFill>
                <a:latin typeface="Yusei Magic"/>
                <a:ea typeface="Yusei Magic"/>
                <a:cs typeface="Yusei Magic"/>
                <a:sym typeface="Yusei Magic"/>
              </a:rPr>
              <a:t>SUPERVISED LEARNING FOR FINDING PATTERN IN SENTINEL SATELLITE DATA</a:t>
            </a:r>
            <a:endParaRPr/>
          </a:p>
        </p:txBody>
      </p:sp>
      <p:sp>
        <p:nvSpPr>
          <p:cNvPr id="88" name="Google Shape;88;p13"/>
          <p:cNvSpPr txBox="1"/>
          <p:nvPr/>
        </p:nvSpPr>
        <p:spPr>
          <a:xfrm>
            <a:off x="1927757" y="7339531"/>
            <a:ext cx="9516329" cy="41077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92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Authors:</a:t>
            </a:r>
            <a:endParaRPr/>
          </a:p>
          <a:p>
            <a:pPr indent="0" lvl="0" marL="0" marR="0" rtl="0" algn="just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92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 A Moontasir Abtahee, ID: 19301150</a:t>
            </a:r>
            <a:endParaRPr/>
          </a:p>
          <a:p>
            <a:pPr indent="0" lvl="0" marL="0" marR="0" rtl="0" algn="just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92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Rakesh Rakshit, ID:19101588</a:t>
            </a:r>
            <a:endParaRPr/>
          </a:p>
          <a:p>
            <a:pPr indent="0" lvl="0" marL="0" marR="0" rtl="0" algn="just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92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Istiak Ahmed Alin, ID:19201087</a:t>
            </a:r>
            <a:endParaRPr/>
          </a:p>
          <a:p>
            <a:pPr indent="0" lvl="0" marL="0" marR="0" rtl="0" algn="just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92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Maisha Jarin, ID: 20101125</a:t>
            </a:r>
            <a:endParaRPr/>
          </a:p>
          <a:p>
            <a:pPr indent="0" lvl="0" marL="0" marR="0" rtl="0" algn="just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892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892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892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C2640"/>
        </a:solidFill>
      </p:bgPr>
    </p:bg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2"/>
          <p:cNvSpPr/>
          <p:nvPr/>
        </p:nvSpPr>
        <p:spPr>
          <a:xfrm>
            <a:off x="3886703" y="1028700"/>
            <a:ext cx="10514593" cy="2636638"/>
          </a:xfrm>
          <a:custGeom>
            <a:rect b="b" l="l" r="r" t="t"/>
            <a:pathLst>
              <a:path extrusionOk="0" h="2636638" w="10514593">
                <a:moveTo>
                  <a:pt x="0" y="0"/>
                </a:moveTo>
                <a:lnTo>
                  <a:pt x="10514594" y="0"/>
                </a:lnTo>
                <a:lnTo>
                  <a:pt x="10514594" y="2636638"/>
                </a:lnTo>
                <a:lnTo>
                  <a:pt x="0" y="263663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234" name="Google Shape;234;p22"/>
          <p:cNvGrpSpPr/>
          <p:nvPr/>
        </p:nvGrpSpPr>
        <p:grpSpPr>
          <a:xfrm>
            <a:off x="3242632" y="923925"/>
            <a:ext cx="11802737" cy="781261"/>
            <a:chOff x="0" y="0"/>
            <a:chExt cx="3108540" cy="205764"/>
          </a:xfrm>
        </p:grpSpPr>
        <p:sp>
          <p:nvSpPr>
            <p:cNvPr id="235" name="Google Shape;235;p22"/>
            <p:cNvSpPr/>
            <p:nvPr/>
          </p:nvSpPr>
          <p:spPr>
            <a:xfrm>
              <a:off x="0" y="0"/>
              <a:ext cx="3108540" cy="205764"/>
            </a:xfrm>
            <a:custGeom>
              <a:rect b="b" l="l" r="r" t="t"/>
              <a:pathLst>
                <a:path extrusionOk="0" h="205764" w="3108540">
                  <a:moveTo>
                    <a:pt x="22302" y="0"/>
                  </a:moveTo>
                  <a:lnTo>
                    <a:pt x="3086238" y="0"/>
                  </a:lnTo>
                  <a:cubicBezTo>
                    <a:pt x="3092153" y="0"/>
                    <a:pt x="3097825" y="2350"/>
                    <a:pt x="3102008" y="6532"/>
                  </a:cubicBezTo>
                  <a:cubicBezTo>
                    <a:pt x="3106190" y="10715"/>
                    <a:pt x="3108540" y="16387"/>
                    <a:pt x="3108540" y="22302"/>
                  </a:cubicBezTo>
                  <a:lnTo>
                    <a:pt x="3108540" y="183462"/>
                  </a:lnTo>
                  <a:cubicBezTo>
                    <a:pt x="3108540" y="195779"/>
                    <a:pt x="3098555" y="205764"/>
                    <a:pt x="3086238" y="205764"/>
                  </a:cubicBezTo>
                  <a:lnTo>
                    <a:pt x="22302" y="205764"/>
                  </a:lnTo>
                  <a:cubicBezTo>
                    <a:pt x="9985" y="205764"/>
                    <a:pt x="0" y="195779"/>
                    <a:pt x="0" y="183462"/>
                  </a:cubicBezTo>
                  <a:lnTo>
                    <a:pt x="0" y="22302"/>
                  </a:lnTo>
                  <a:cubicBezTo>
                    <a:pt x="0" y="9985"/>
                    <a:pt x="9985" y="0"/>
                    <a:pt x="22302" y="0"/>
                  </a:cubicBezTo>
                  <a:close/>
                </a:path>
              </a:pathLst>
            </a:custGeom>
            <a:solidFill>
              <a:srgbClr val="FFE9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22"/>
            <p:cNvSpPr txBox="1"/>
            <p:nvPr/>
          </p:nvSpPr>
          <p:spPr>
            <a:xfrm>
              <a:off x="0" y="19050"/>
              <a:ext cx="3108540" cy="18671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3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7" name="Google Shape;237;p22"/>
          <p:cNvSpPr/>
          <p:nvPr/>
        </p:nvSpPr>
        <p:spPr>
          <a:xfrm rot="719827">
            <a:off x="16135931" y="6529344"/>
            <a:ext cx="5457911" cy="5457911"/>
          </a:xfrm>
          <a:custGeom>
            <a:rect b="b" l="l" r="r" t="t"/>
            <a:pathLst>
              <a:path extrusionOk="0" h="5457911" w="5457911">
                <a:moveTo>
                  <a:pt x="0" y="0"/>
                </a:moveTo>
                <a:lnTo>
                  <a:pt x="5457911" y="0"/>
                </a:lnTo>
                <a:lnTo>
                  <a:pt x="5457911" y="5457912"/>
                </a:lnTo>
                <a:lnTo>
                  <a:pt x="0" y="54579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38" name="Google Shape;238;p22"/>
          <p:cNvSpPr/>
          <p:nvPr/>
        </p:nvSpPr>
        <p:spPr>
          <a:xfrm>
            <a:off x="-3745815" y="-1610174"/>
            <a:ext cx="6474652" cy="4273270"/>
          </a:xfrm>
          <a:custGeom>
            <a:rect b="b" l="l" r="r" t="t"/>
            <a:pathLst>
              <a:path extrusionOk="0" h="4273270" w="6474652">
                <a:moveTo>
                  <a:pt x="0" y="0"/>
                </a:moveTo>
                <a:lnTo>
                  <a:pt x="6474652" y="0"/>
                </a:lnTo>
                <a:lnTo>
                  <a:pt x="6474652" y="4273271"/>
                </a:lnTo>
                <a:lnTo>
                  <a:pt x="0" y="427327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39" name="Google Shape;239;p22"/>
          <p:cNvSpPr/>
          <p:nvPr/>
        </p:nvSpPr>
        <p:spPr>
          <a:xfrm flipH="1">
            <a:off x="17259300" y="9258300"/>
            <a:ext cx="1028700" cy="1028700"/>
          </a:xfrm>
          <a:custGeom>
            <a:rect b="b" l="l" r="r" t="t"/>
            <a:pathLst>
              <a:path extrusionOk="0" h="6350000" w="6350000">
                <a:moveTo>
                  <a:pt x="3175000" y="0"/>
                </a:moveTo>
                <a:cubicBezTo>
                  <a:pt x="4928504" y="0"/>
                  <a:pt x="6350000" y="1421496"/>
                  <a:pt x="6350000" y="3175000"/>
                </a:cubicBezTo>
                <a:cubicBezTo>
                  <a:pt x="6350000" y="4928504"/>
                  <a:pt x="4928504" y="6350000"/>
                  <a:pt x="3175000" y="6350000"/>
                </a:cubicBezTo>
                <a:cubicBezTo>
                  <a:pt x="1421496" y="6350000"/>
                  <a:pt x="0" y="4928504"/>
                  <a:pt x="0" y="3175000"/>
                </a:cubicBezTo>
                <a:cubicBezTo>
                  <a:pt x="0" y="1421496"/>
                  <a:pt x="1421496" y="0"/>
                  <a:pt x="3175000" y="0"/>
                </a:cubicBez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22"/>
          <p:cNvSpPr txBox="1"/>
          <p:nvPr/>
        </p:nvSpPr>
        <p:spPr>
          <a:xfrm>
            <a:off x="4173282" y="2038327"/>
            <a:ext cx="9941437" cy="13752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4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142" u="none" cap="none" strike="noStrike">
                <a:solidFill>
                  <a:srgbClr val="0C2640"/>
                </a:solidFill>
                <a:latin typeface="Yusei Magic"/>
                <a:ea typeface="Yusei Magic"/>
                <a:cs typeface="Yusei Magic"/>
                <a:sym typeface="Yusei Magic"/>
              </a:rPr>
              <a:t>PERFORMANCE EVALUATION METRICS</a:t>
            </a:r>
            <a:endParaRPr/>
          </a:p>
        </p:txBody>
      </p:sp>
      <p:sp>
        <p:nvSpPr>
          <p:cNvPr id="241" name="Google Shape;241;p22"/>
          <p:cNvSpPr txBox="1"/>
          <p:nvPr/>
        </p:nvSpPr>
        <p:spPr>
          <a:xfrm>
            <a:off x="3274261" y="1092177"/>
            <a:ext cx="11739478" cy="8699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99" u="none" cap="none" strike="noStrike">
                <a:solidFill>
                  <a:srgbClr val="0C2640"/>
                </a:solidFill>
                <a:latin typeface="Arial"/>
                <a:ea typeface="Arial"/>
                <a:cs typeface="Arial"/>
                <a:sym typeface="Arial"/>
              </a:rPr>
              <a:t>Evaluation Metrics</a:t>
            </a:r>
            <a:endParaRPr/>
          </a:p>
          <a:p>
            <a:pPr indent="0" lvl="0" marL="0" marR="0" rtl="0" algn="ctr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99" u="none" cap="none" strike="noStrike">
              <a:solidFill>
                <a:srgbClr val="0C26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22"/>
          <p:cNvSpPr txBox="1"/>
          <p:nvPr/>
        </p:nvSpPr>
        <p:spPr>
          <a:xfrm>
            <a:off x="1991874" y="5706772"/>
            <a:ext cx="5614912" cy="3322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91465" lvl="1" marL="582932" marR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Arial"/>
              <a:buChar char="•"/>
            </a:pPr>
            <a:r>
              <a:rPr b="0" i="0" lang="en-US" sz="2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Categorical cross-entropy loss.</a:t>
            </a:r>
            <a:endParaRPr/>
          </a:p>
          <a:p>
            <a:pPr indent="-291465" lvl="1" marL="582932" marR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Arial"/>
              <a:buChar char="•"/>
            </a:pPr>
            <a:r>
              <a:rPr b="0" i="0" lang="en-US" sz="2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Classification accuracy.</a:t>
            </a:r>
            <a:endParaRPr/>
          </a:p>
          <a:p>
            <a:pPr indent="-291465" lvl="1" marL="582932" marR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Arial"/>
              <a:buChar char="•"/>
            </a:pPr>
            <a:r>
              <a:rPr b="0" i="0" lang="en-US" sz="2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Class-specific metrics (precision, recall, F1-score).</a:t>
            </a:r>
            <a:endParaRPr/>
          </a:p>
          <a:p>
            <a:pPr indent="0" lvl="0" marL="0" marR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22"/>
          <p:cNvSpPr txBox="1"/>
          <p:nvPr/>
        </p:nvSpPr>
        <p:spPr>
          <a:xfrm>
            <a:off x="10179132" y="5706772"/>
            <a:ext cx="5614912" cy="18935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Confusion matrix highlighting true positives, negatives, false positives, and negatives.</a:t>
            </a:r>
            <a:endParaRPr/>
          </a:p>
        </p:txBody>
      </p:sp>
      <p:sp>
        <p:nvSpPr>
          <p:cNvPr id="244" name="Google Shape;244;p22"/>
          <p:cNvSpPr txBox="1"/>
          <p:nvPr/>
        </p:nvSpPr>
        <p:spPr>
          <a:xfrm>
            <a:off x="1354480" y="4869611"/>
            <a:ext cx="6889701" cy="5473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1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METRICS:</a:t>
            </a:r>
            <a:endParaRPr/>
          </a:p>
        </p:txBody>
      </p:sp>
      <p:sp>
        <p:nvSpPr>
          <p:cNvPr id="245" name="Google Shape;245;p22"/>
          <p:cNvSpPr txBox="1"/>
          <p:nvPr/>
        </p:nvSpPr>
        <p:spPr>
          <a:xfrm>
            <a:off x="9541738" y="4869611"/>
            <a:ext cx="6889701" cy="5473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1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VISUAL: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C2640"/>
        </a:solidFill>
      </p:bgPr>
    </p:bg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3"/>
          <p:cNvSpPr/>
          <p:nvPr/>
        </p:nvSpPr>
        <p:spPr>
          <a:xfrm>
            <a:off x="3886703" y="1028700"/>
            <a:ext cx="10514593" cy="2636638"/>
          </a:xfrm>
          <a:custGeom>
            <a:rect b="b" l="l" r="r" t="t"/>
            <a:pathLst>
              <a:path extrusionOk="0" h="2636638" w="10514593">
                <a:moveTo>
                  <a:pt x="0" y="0"/>
                </a:moveTo>
                <a:lnTo>
                  <a:pt x="10514594" y="0"/>
                </a:lnTo>
                <a:lnTo>
                  <a:pt x="10514594" y="2636638"/>
                </a:lnTo>
                <a:lnTo>
                  <a:pt x="0" y="263663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251" name="Google Shape;251;p23"/>
          <p:cNvGrpSpPr/>
          <p:nvPr/>
        </p:nvGrpSpPr>
        <p:grpSpPr>
          <a:xfrm>
            <a:off x="3242632" y="923925"/>
            <a:ext cx="11802737" cy="781261"/>
            <a:chOff x="0" y="0"/>
            <a:chExt cx="3108540" cy="205764"/>
          </a:xfrm>
        </p:grpSpPr>
        <p:sp>
          <p:nvSpPr>
            <p:cNvPr id="252" name="Google Shape;252;p23"/>
            <p:cNvSpPr/>
            <p:nvPr/>
          </p:nvSpPr>
          <p:spPr>
            <a:xfrm>
              <a:off x="0" y="0"/>
              <a:ext cx="3108540" cy="205764"/>
            </a:xfrm>
            <a:custGeom>
              <a:rect b="b" l="l" r="r" t="t"/>
              <a:pathLst>
                <a:path extrusionOk="0" h="205764" w="3108540">
                  <a:moveTo>
                    <a:pt x="22302" y="0"/>
                  </a:moveTo>
                  <a:lnTo>
                    <a:pt x="3086238" y="0"/>
                  </a:lnTo>
                  <a:cubicBezTo>
                    <a:pt x="3092153" y="0"/>
                    <a:pt x="3097825" y="2350"/>
                    <a:pt x="3102008" y="6532"/>
                  </a:cubicBezTo>
                  <a:cubicBezTo>
                    <a:pt x="3106190" y="10715"/>
                    <a:pt x="3108540" y="16387"/>
                    <a:pt x="3108540" y="22302"/>
                  </a:cubicBezTo>
                  <a:lnTo>
                    <a:pt x="3108540" y="183462"/>
                  </a:lnTo>
                  <a:cubicBezTo>
                    <a:pt x="3108540" y="195779"/>
                    <a:pt x="3098555" y="205764"/>
                    <a:pt x="3086238" y="205764"/>
                  </a:cubicBezTo>
                  <a:lnTo>
                    <a:pt x="22302" y="205764"/>
                  </a:lnTo>
                  <a:cubicBezTo>
                    <a:pt x="9985" y="205764"/>
                    <a:pt x="0" y="195779"/>
                    <a:pt x="0" y="183462"/>
                  </a:cubicBezTo>
                  <a:lnTo>
                    <a:pt x="0" y="22302"/>
                  </a:lnTo>
                  <a:cubicBezTo>
                    <a:pt x="0" y="9985"/>
                    <a:pt x="9985" y="0"/>
                    <a:pt x="22302" y="0"/>
                  </a:cubicBezTo>
                  <a:close/>
                </a:path>
              </a:pathLst>
            </a:custGeom>
            <a:solidFill>
              <a:srgbClr val="FFE9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23"/>
            <p:cNvSpPr txBox="1"/>
            <p:nvPr/>
          </p:nvSpPr>
          <p:spPr>
            <a:xfrm>
              <a:off x="0" y="19050"/>
              <a:ext cx="3108540" cy="18671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3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54" name="Google Shape;254;p23"/>
          <p:cNvSpPr/>
          <p:nvPr/>
        </p:nvSpPr>
        <p:spPr>
          <a:xfrm rot="719827">
            <a:off x="16135931" y="6529344"/>
            <a:ext cx="5457911" cy="5457911"/>
          </a:xfrm>
          <a:custGeom>
            <a:rect b="b" l="l" r="r" t="t"/>
            <a:pathLst>
              <a:path extrusionOk="0" h="5457911" w="5457911">
                <a:moveTo>
                  <a:pt x="0" y="0"/>
                </a:moveTo>
                <a:lnTo>
                  <a:pt x="5457911" y="0"/>
                </a:lnTo>
                <a:lnTo>
                  <a:pt x="5457911" y="5457912"/>
                </a:lnTo>
                <a:lnTo>
                  <a:pt x="0" y="54579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55" name="Google Shape;255;p23"/>
          <p:cNvSpPr/>
          <p:nvPr/>
        </p:nvSpPr>
        <p:spPr>
          <a:xfrm>
            <a:off x="-3745815" y="-1610174"/>
            <a:ext cx="6474652" cy="4273270"/>
          </a:xfrm>
          <a:custGeom>
            <a:rect b="b" l="l" r="r" t="t"/>
            <a:pathLst>
              <a:path extrusionOk="0" h="4273270" w="6474652">
                <a:moveTo>
                  <a:pt x="0" y="0"/>
                </a:moveTo>
                <a:lnTo>
                  <a:pt x="6474652" y="0"/>
                </a:lnTo>
                <a:lnTo>
                  <a:pt x="6474652" y="4273271"/>
                </a:lnTo>
                <a:lnTo>
                  <a:pt x="0" y="427327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256" name="Google Shape;256;p2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466429" y="4138698"/>
            <a:ext cx="4845634" cy="4769281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23"/>
          <p:cNvSpPr/>
          <p:nvPr/>
        </p:nvSpPr>
        <p:spPr>
          <a:xfrm flipH="1">
            <a:off x="17165460" y="9164460"/>
            <a:ext cx="1122540" cy="1122540"/>
          </a:xfrm>
          <a:custGeom>
            <a:rect b="b" l="l" r="r" t="t"/>
            <a:pathLst>
              <a:path extrusionOk="0" h="6350000" w="6350000">
                <a:moveTo>
                  <a:pt x="3175000" y="0"/>
                </a:moveTo>
                <a:cubicBezTo>
                  <a:pt x="4928504" y="0"/>
                  <a:pt x="6350000" y="1421496"/>
                  <a:pt x="6350000" y="3175000"/>
                </a:cubicBezTo>
                <a:cubicBezTo>
                  <a:pt x="6350000" y="4928504"/>
                  <a:pt x="4928504" y="6350000"/>
                  <a:pt x="3175000" y="6350000"/>
                </a:cubicBezTo>
                <a:cubicBezTo>
                  <a:pt x="1421496" y="6350000"/>
                  <a:pt x="0" y="4928504"/>
                  <a:pt x="0" y="3175000"/>
                </a:cubicBezTo>
                <a:cubicBezTo>
                  <a:pt x="0" y="1421496"/>
                  <a:pt x="1421496" y="0"/>
                  <a:pt x="3175000" y="0"/>
                </a:cubicBez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23"/>
          <p:cNvSpPr txBox="1"/>
          <p:nvPr/>
        </p:nvSpPr>
        <p:spPr>
          <a:xfrm>
            <a:off x="4719602" y="2050876"/>
            <a:ext cx="9901565" cy="13006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3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878" u="none" cap="none" strike="noStrike">
                <a:solidFill>
                  <a:srgbClr val="0C2640"/>
                </a:solidFill>
                <a:latin typeface="Yusei Magic"/>
                <a:ea typeface="Yusei Magic"/>
                <a:cs typeface="Yusei Magic"/>
                <a:sym typeface="Yusei Magic"/>
              </a:rPr>
              <a:t>EMPIRICAL FINDINGS AND ANALYSIS</a:t>
            </a:r>
            <a:endParaRPr/>
          </a:p>
        </p:txBody>
      </p:sp>
      <p:sp>
        <p:nvSpPr>
          <p:cNvPr id="259" name="Google Shape;259;p23"/>
          <p:cNvSpPr txBox="1"/>
          <p:nvPr/>
        </p:nvSpPr>
        <p:spPr>
          <a:xfrm>
            <a:off x="3274261" y="1092177"/>
            <a:ext cx="11739478" cy="8699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99" u="none" cap="none" strike="noStrike">
                <a:solidFill>
                  <a:srgbClr val="0C2640"/>
                </a:solidFill>
                <a:latin typeface="Arial"/>
                <a:ea typeface="Arial"/>
                <a:cs typeface="Arial"/>
                <a:sym typeface="Arial"/>
              </a:rPr>
              <a:t>Results Analysis</a:t>
            </a:r>
            <a:endParaRPr/>
          </a:p>
          <a:p>
            <a:pPr indent="0" lvl="0" marL="0" marR="0" rtl="0" algn="ctr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99" u="none" cap="none" strike="noStrike">
              <a:solidFill>
                <a:srgbClr val="0C26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p23"/>
          <p:cNvSpPr txBox="1"/>
          <p:nvPr/>
        </p:nvSpPr>
        <p:spPr>
          <a:xfrm>
            <a:off x="6724865" y="4897260"/>
            <a:ext cx="10130960" cy="426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23850" lvl="1" marL="6477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Char char="•"/>
            </a:pPr>
            <a:r>
              <a:rPr b="0" i="0" lang="en-US" sz="3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Model Performance:</a:t>
            </a:r>
            <a:endParaRPr/>
          </a:p>
          <a:p>
            <a:pPr indent="-431800" lvl="2" marL="12954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Char char="⚬"/>
            </a:pPr>
            <a:r>
              <a:rPr b="0" i="0" lang="en-US" sz="3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Detailed analysis of VGG16 (M_MS_VGG16) and ResNet50 (M_MS_ResNet50).</a:t>
            </a:r>
            <a:endParaRPr/>
          </a:p>
          <a:p>
            <a:pPr indent="-431800" lvl="2" marL="12954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Char char="⚬"/>
            </a:pPr>
            <a:r>
              <a:rPr b="0" i="0" lang="en-US" sz="3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Interpretation of loss, accuracy, and class-specific metrics.</a:t>
            </a:r>
            <a:endParaRPr/>
          </a:p>
          <a:p>
            <a:pPr indent="-323850" lvl="1" marL="6477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Char char="•"/>
            </a:pPr>
            <a:r>
              <a:rPr b="0" i="0" lang="en-US" sz="3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Visual: Comparative analysis charts and graphs.</a:t>
            </a:r>
            <a:endParaRPr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C2640"/>
        </a:solidFill>
      </p:bgPr>
    </p:bg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4"/>
          <p:cNvSpPr/>
          <p:nvPr/>
        </p:nvSpPr>
        <p:spPr>
          <a:xfrm>
            <a:off x="2641398" y="626133"/>
            <a:ext cx="6365937" cy="9034734"/>
          </a:xfrm>
          <a:custGeom>
            <a:rect b="b" l="l" r="r" t="t"/>
            <a:pathLst>
              <a:path extrusionOk="0" h="9034734" w="6365937">
                <a:moveTo>
                  <a:pt x="0" y="0"/>
                </a:moveTo>
                <a:lnTo>
                  <a:pt x="6365938" y="0"/>
                </a:lnTo>
                <a:lnTo>
                  <a:pt x="6365938" y="9034734"/>
                </a:lnTo>
                <a:lnTo>
                  <a:pt x="0" y="903473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66" name="Google Shape;266;p24"/>
          <p:cNvSpPr/>
          <p:nvPr/>
        </p:nvSpPr>
        <p:spPr>
          <a:xfrm>
            <a:off x="10143873" y="626133"/>
            <a:ext cx="5856748" cy="9034734"/>
          </a:xfrm>
          <a:custGeom>
            <a:rect b="b" l="l" r="r" t="t"/>
            <a:pathLst>
              <a:path extrusionOk="0" h="9034734" w="5856748">
                <a:moveTo>
                  <a:pt x="0" y="0"/>
                </a:moveTo>
                <a:lnTo>
                  <a:pt x="5856748" y="0"/>
                </a:lnTo>
                <a:lnTo>
                  <a:pt x="5856748" y="9034734"/>
                </a:lnTo>
                <a:lnTo>
                  <a:pt x="0" y="903473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C2640"/>
        </a:solidFill>
      </p:bgPr>
    </p:bg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5"/>
          <p:cNvSpPr/>
          <p:nvPr/>
        </p:nvSpPr>
        <p:spPr>
          <a:xfrm>
            <a:off x="3886703" y="1028700"/>
            <a:ext cx="10514593" cy="2636638"/>
          </a:xfrm>
          <a:custGeom>
            <a:rect b="b" l="l" r="r" t="t"/>
            <a:pathLst>
              <a:path extrusionOk="0" h="2636638" w="10514593">
                <a:moveTo>
                  <a:pt x="0" y="0"/>
                </a:moveTo>
                <a:lnTo>
                  <a:pt x="10514594" y="0"/>
                </a:lnTo>
                <a:lnTo>
                  <a:pt x="10514594" y="2636638"/>
                </a:lnTo>
                <a:lnTo>
                  <a:pt x="0" y="263663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272" name="Google Shape;272;p25"/>
          <p:cNvGrpSpPr/>
          <p:nvPr/>
        </p:nvGrpSpPr>
        <p:grpSpPr>
          <a:xfrm>
            <a:off x="3242632" y="923925"/>
            <a:ext cx="11802737" cy="781261"/>
            <a:chOff x="0" y="0"/>
            <a:chExt cx="3108540" cy="205764"/>
          </a:xfrm>
        </p:grpSpPr>
        <p:sp>
          <p:nvSpPr>
            <p:cNvPr id="273" name="Google Shape;273;p25"/>
            <p:cNvSpPr/>
            <p:nvPr/>
          </p:nvSpPr>
          <p:spPr>
            <a:xfrm>
              <a:off x="0" y="0"/>
              <a:ext cx="3108540" cy="205764"/>
            </a:xfrm>
            <a:custGeom>
              <a:rect b="b" l="l" r="r" t="t"/>
              <a:pathLst>
                <a:path extrusionOk="0" h="205764" w="3108540">
                  <a:moveTo>
                    <a:pt x="22302" y="0"/>
                  </a:moveTo>
                  <a:lnTo>
                    <a:pt x="3086238" y="0"/>
                  </a:lnTo>
                  <a:cubicBezTo>
                    <a:pt x="3092153" y="0"/>
                    <a:pt x="3097825" y="2350"/>
                    <a:pt x="3102008" y="6532"/>
                  </a:cubicBezTo>
                  <a:cubicBezTo>
                    <a:pt x="3106190" y="10715"/>
                    <a:pt x="3108540" y="16387"/>
                    <a:pt x="3108540" y="22302"/>
                  </a:cubicBezTo>
                  <a:lnTo>
                    <a:pt x="3108540" y="183462"/>
                  </a:lnTo>
                  <a:cubicBezTo>
                    <a:pt x="3108540" y="195779"/>
                    <a:pt x="3098555" y="205764"/>
                    <a:pt x="3086238" y="205764"/>
                  </a:cubicBezTo>
                  <a:lnTo>
                    <a:pt x="22302" y="205764"/>
                  </a:lnTo>
                  <a:cubicBezTo>
                    <a:pt x="9985" y="205764"/>
                    <a:pt x="0" y="195779"/>
                    <a:pt x="0" y="183462"/>
                  </a:cubicBezTo>
                  <a:lnTo>
                    <a:pt x="0" y="22302"/>
                  </a:lnTo>
                  <a:cubicBezTo>
                    <a:pt x="0" y="9985"/>
                    <a:pt x="9985" y="0"/>
                    <a:pt x="22302" y="0"/>
                  </a:cubicBezTo>
                  <a:close/>
                </a:path>
              </a:pathLst>
            </a:custGeom>
            <a:solidFill>
              <a:srgbClr val="FFE9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25"/>
            <p:cNvSpPr txBox="1"/>
            <p:nvPr/>
          </p:nvSpPr>
          <p:spPr>
            <a:xfrm>
              <a:off x="0" y="19050"/>
              <a:ext cx="3108540" cy="18671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3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75" name="Google Shape;275;p25"/>
          <p:cNvSpPr txBox="1"/>
          <p:nvPr/>
        </p:nvSpPr>
        <p:spPr>
          <a:xfrm>
            <a:off x="2669046" y="4708554"/>
            <a:ext cx="12949908" cy="37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23850" lvl="1" marL="647700" marR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Char char="•"/>
            </a:pPr>
            <a:r>
              <a:rPr b="0" i="0" lang="en-US" sz="3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Identified Challenges:</a:t>
            </a:r>
            <a:endParaRPr/>
          </a:p>
          <a:p>
            <a:pPr indent="-431800" lvl="2" marL="1295400" marR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Char char="⚬"/>
            </a:pPr>
            <a:r>
              <a:rPr b="0" i="0" lang="en-US" sz="3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Challenges faced during model training and evaluation.</a:t>
            </a:r>
            <a:endParaRPr/>
          </a:p>
          <a:p>
            <a:pPr indent="-431800" lvl="2" marL="1295400" marR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Char char="⚬"/>
            </a:pPr>
            <a:r>
              <a:rPr b="0" i="0" lang="en-US" sz="3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Limitations of the selected CNN architectures.</a:t>
            </a:r>
            <a:endParaRPr/>
          </a:p>
          <a:p>
            <a:pPr indent="-323850" lvl="1" marL="647700" marR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Char char="•"/>
            </a:pPr>
            <a:r>
              <a:rPr b="0" i="0" lang="en-US" sz="3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Suggestions: Recommendations for addressing limitations.</a:t>
            </a:r>
            <a:endParaRPr/>
          </a:p>
          <a:p>
            <a:pPr indent="0" lvl="0" marL="0" marR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25"/>
          <p:cNvSpPr/>
          <p:nvPr/>
        </p:nvSpPr>
        <p:spPr>
          <a:xfrm>
            <a:off x="15013739" y="6584745"/>
            <a:ext cx="6065392" cy="5721686"/>
          </a:xfrm>
          <a:custGeom>
            <a:rect b="b" l="l" r="r" t="t"/>
            <a:pathLst>
              <a:path extrusionOk="0" h="5721686" w="6065392">
                <a:moveTo>
                  <a:pt x="0" y="0"/>
                </a:moveTo>
                <a:lnTo>
                  <a:pt x="6065391" y="0"/>
                </a:lnTo>
                <a:lnTo>
                  <a:pt x="6065391" y="5721686"/>
                </a:lnTo>
                <a:lnTo>
                  <a:pt x="0" y="572168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46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77" name="Google Shape;277;p25"/>
          <p:cNvSpPr/>
          <p:nvPr/>
        </p:nvSpPr>
        <p:spPr>
          <a:xfrm>
            <a:off x="-920405" y="-1714003"/>
            <a:ext cx="3637766" cy="4679802"/>
          </a:xfrm>
          <a:custGeom>
            <a:rect b="b" l="l" r="r" t="t"/>
            <a:pathLst>
              <a:path extrusionOk="0" h="4679802" w="3637766">
                <a:moveTo>
                  <a:pt x="0" y="0"/>
                </a:moveTo>
                <a:lnTo>
                  <a:pt x="3637767" y="0"/>
                </a:lnTo>
                <a:lnTo>
                  <a:pt x="3637767" y="4679802"/>
                </a:lnTo>
                <a:lnTo>
                  <a:pt x="0" y="467980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 amt="40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78" name="Google Shape;278;p25"/>
          <p:cNvSpPr/>
          <p:nvPr/>
        </p:nvSpPr>
        <p:spPr>
          <a:xfrm>
            <a:off x="17446588" y="9445588"/>
            <a:ext cx="841412" cy="841412"/>
          </a:xfrm>
          <a:custGeom>
            <a:rect b="b" l="l" r="r" t="t"/>
            <a:pathLst>
              <a:path extrusionOk="0" h="6350000" w="6350000">
                <a:moveTo>
                  <a:pt x="3175000" y="0"/>
                </a:moveTo>
                <a:cubicBezTo>
                  <a:pt x="1421496" y="0"/>
                  <a:pt x="0" y="1421496"/>
                  <a:pt x="0" y="3175000"/>
                </a:cubicBezTo>
                <a:cubicBezTo>
                  <a:pt x="0" y="4928504"/>
                  <a:pt x="1421496" y="6350000"/>
                  <a:pt x="3175000" y="6350000"/>
                </a:cubicBezTo>
                <a:cubicBezTo>
                  <a:pt x="4928504" y="6350000"/>
                  <a:pt x="6350000" y="4928504"/>
                  <a:pt x="6350000" y="3175000"/>
                </a:cubicBezTo>
                <a:cubicBezTo>
                  <a:pt x="6350000" y="1421496"/>
                  <a:pt x="4928504" y="0"/>
                  <a:pt x="3175000" y="0"/>
                </a:cubicBez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25"/>
          <p:cNvSpPr txBox="1"/>
          <p:nvPr/>
        </p:nvSpPr>
        <p:spPr>
          <a:xfrm>
            <a:off x="3880999" y="2123093"/>
            <a:ext cx="10526003" cy="21342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000" u="none" cap="none" strike="noStrike">
                <a:solidFill>
                  <a:srgbClr val="0C2640"/>
                </a:solidFill>
                <a:latin typeface="Yusei Magic"/>
                <a:ea typeface="Yusei Magic"/>
                <a:cs typeface="Yusei Magic"/>
                <a:sym typeface="Yusei Magic"/>
              </a:rPr>
              <a:t>LIMITATIONS</a:t>
            </a:r>
            <a:endParaRPr/>
          </a:p>
          <a:p>
            <a:pPr indent="0" lvl="0" marL="0" marR="0" rtl="0" algn="ctr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8000" u="none" cap="none" strike="noStrike">
              <a:solidFill>
                <a:srgbClr val="0C2640"/>
              </a:solidFill>
              <a:latin typeface="Yusei Magic"/>
              <a:ea typeface="Yusei Magic"/>
              <a:cs typeface="Yusei Magic"/>
              <a:sym typeface="Yusei Magic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C2640"/>
        </a:solidFill>
      </p:bgPr>
    </p:bg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26"/>
          <p:cNvSpPr/>
          <p:nvPr/>
        </p:nvSpPr>
        <p:spPr>
          <a:xfrm>
            <a:off x="3886703" y="1028700"/>
            <a:ext cx="10514593" cy="2636638"/>
          </a:xfrm>
          <a:custGeom>
            <a:rect b="b" l="l" r="r" t="t"/>
            <a:pathLst>
              <a:path extrusionOk="0" h="2636638" w="10514593">
                <a:moveTo>
                  <a:pt x="0" y="0"/>
                </a:moveTo>
                <a:lnTo>
                  <a:pt x="10514594" y="0"/>
                </a:lnTo>
                <a:lnTo>
                  <a:pt x="10514594" y="2636638"/>
                </a:lnTo>
                <a:lnTo>
                  <a:pt x="0" y="263663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285" name="Google Shape;285;p26"/>
          <p:cNvGrpSpPr/>
          <p:nvPr/>
        </p:nvGrpSpPr>
        <p:grpSpPr>
          <a:xfrm>
            <a:off x="3242632" y="923925"/>
            <a:ext cx="11802737" cy="781261"/>
            <a:chOff x="0" y="0"/>
            <a:chExt cx="3108540" cy="205764"/>
          </a:xfrm>
        </p:grpSpPr>
        <p:sp>
          <p:nvSpPr>
            <p:cNvPr id="286" name="Google Shape;286;p26"/>
            <p:cNvSpPr/>
            <p:nvPr/>
          </p:nvSpPr>
          <p:spPr>
            <a:xfrm>
              <a:off x="0" y="0"/>
              <a:ext cx="3108540" cy="205764"/>
            </a:xfrm>
            <a:custGeom>
              <a:rect b="b" l="l" r="r" t="t"/>
              <a:pathLst>
                <a:path extrusionOk="0" h="205764" w="3108540">
                  <a:moveTo>
                    <a:pt x="22302" y="0"/>
                  </a:moveTo>
                  <a:lnTo>
                    <a:pt x="3086238" y="0"/>
                  </a:lnTo>
                  <a:cubicBezTo>
                    <a:pt x="3092153" y="0"/>
                    <a:pt x="3097825" y="2350"/>
                    <a:pt x="3102008" y="6532"/>
                  </a:cubicBezTo>
                  <a:cubicBezTo>
                    <a:pt x="3106190" y="10715"/>
                    <a:pt x="3108540" y="16387"/>
                    <a:pt x="3108540" y="22302"/>
                  </a:cubicBezTo>
                  <a:lnTo>
                    <a:pt x="3108540" y="183462"/>
                  </a:lnTo>
                  <a:cubicBezTo>
                    <a:pt x="3108540" y="195779"/>
                    <a:pt x="3098555" y="205764"/>
                    <a:pt x="3086238" y="205764"/>
                  </a:cubicBezTo>
                  <a:lnTo>
                    <a:pt x="22302" y="205764"/>
                  </a:lnTo>
                  <a:cubicBezTo>
                    <a:pt x="9985" y="205764"/>
                    <a:pt x="0" y="195779"/>
                    <a:pt x="0" y="183462"/>
                  </a:cubicBezTo>
                  <a:lnTo>
                    <a:pt x="0" y="22302"/>
                  </a:lnTo>
                  <a:cubicBezTo>
                    <a:pt x="0" y="9985"/>
                    <a:pt x="9985" y="0"/>
                    <a:pt x="22302" y="0"/>
                  </a:cubicBezTo>
                  <a:close/>
                </a:path>
              </a:pathLst>
            </a:custGeom>
            <a:solidFill>
              <a:srgbClr val="FFE9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26"/>
            <p:cNvSpPr txBox="1"/>
            <p:nvPr/>
          </p:nvSpPr>
          <p:spPr>
            <a:xfrm>
              <a:off x="0" y="19050"/>
              <a:ext cx="3108540" cy="18671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3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88" name="Google Shape;288;p26"/>
          <p:cNvSpPr/>
          <p:nvPr/>
        </p:nvSpPr>
        <p:spPr>
          <a:xfrm>
            <a:off x="-920405" y="-1714003"/>
            <a:ext cx="3637766" cy="4679802"/>
          </a:xfrm>
          <a:custGeom>
            <a:rect b="b" l="l" r="r" t="t"/>
            <a:pathLst>
              <a:path extrusionOk="0" h="4679802" w="3637766">
                <a:moveTo>
                  <a:pt x="0" y="0"/>
                </a:moveTo>
                <a:lnTo>
                  <a:pt x="3637767" y="0"/>
                </a:lnTo>
                <a:lnTo>
                  <a:pt x="3637767" y="4679802"/>
                </a:lnTo>
                <a:lnTo>
                  <a:pt x="0" y="467980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34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89" name="Google Shape;289;p26"/>
          <p:cNvSpPr/>
          <p:nvPr/>
        </p:nvSpPr>
        <p:spPr>
          <a:xfrm>
            <a:off x="17259300" y="9258300"/>
            <a:ext cx="771525" cy="771525"/>
          </a:xfrm>
          <a:custGeom>
            <a:rect b="b" l="l" r="r" t="t"/>
            <a:pathLst>
              <a:path extrusionOk="0" h="6350000" w="6350000">
                <a:moveTo>
                  <a:pt x="3175000" y="0"/>
                </a:moveTo>
                <a:cubicBezTo>
                  <a:pt x="1421496" y="0"/>
                  <a:pt x="0" y="1421496"/>
                  <a:pt x="0" y="3175000"/>
                </a:cubicBezTo>
                <a:cubicBezTo>
                  <a:pt x="0" y="4928504"/>
                  <a:pt x="1421496" y="6350000"/>
                  <a:pt x="3175000" y="6350000"/>
                </a:cubicBezTo>
                <a:cubicBezTo>
                  <a:pt x="4928504" y="6350000"/>
                  <a:pt x="6350000" y="4928504"/>
                  <a:pt x="6350000" y="3175000"/>
                </a:cubicBezTo>
                <a:cubicBezTo>
                  <a:pt x="6350000" y="1421496"/>
                  <a:pt x="4928504" y="0"/>
                  <a:pt x="3175000" y="0"/>
                </a:cubicBez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26"/>
          <p:cNvSpPr txBox="1"/>
          <p:nvPr/>
        </p:nvSpPr>
        <p:spPr>
          <a:xfrm>
            <a:off x="3880999" y="2123093"/>
            <a:ext cx="10526003" cy="31820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000" u="none" cap="none" strike="noStrike">
                <a:solidFill>
                  <a:srgbClr val="0C2640"/>
                </a:solidFill>
                <a:latin typeface="Yusei Magic"/>
                <a:ea typeface="Yusei Magic"/>
                <a:cs typeface="Yusei Magic"/>
                <a:sym typeface="Yusei Magic"/>
              </a:rPr>
              <a:t>FUTURE WORK</a:t>
            </a:r>
            <a:endParaRPr/>
          </a:p>
          <a:p>
            <a:pPr indent="0" lvl="0" marL="0" marR="0" rtl="0" algn="ctr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8000" u="none" cap="none" strike="noStrike">
              <a:solidFill>
                <a:srgbClr val="0C2640"/>
              </a:solidFill>
              <a:latin typeface="Yusei Magic"/>
              <a:ea typeface="Yusei Magic"/>
              <a:cs typeface="Yusei Magic"/>
              <a:sym typeface="Yusei Magic"/>
            </a:endParaRPr>
          </a:p>
          <a:p>
            <a:pPr indent="0" lvl="0" marL="0" marR="0" rtl="0" algn="ctr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8000" u="none" cap="none" strike="noStrike">
              <a:solidFill>
                <a:srgbClr val="0C2640"/>
              </a:solidFill>
              <a:latin typeface="Yusei Magic"/>
              <a:ea typeface="Yusei Magic"/>
              <a:cs typeface="Yusei Magic"/>
              <a:sym typeface="Yusei Magic"/>
            </a:endParaRPr>
          </a:p>
        </p:txBody>
      </p:sp>
      <p:sp>
        <p:nvSpPr>
          <p:cNvPr id="291" name="Google Shape;291;p26"/>
          <p:cNvSpPr txBox="1"/>
          <p:nvPr/>
        </p:nvSpPr>
        <p:spPr>
          <a:xfrm>
            <a:off x="2669046" y="4679745"/>
            <a:ext cx="12949908" cy="32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23850" lvl="1" marL="647700" marR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Char char="•"/>
            </a:pPr>
            <a:r>
              <a:rPr b="0" i="0" lang="en-US" sz="3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Opportunities for Improvement:</a:t>
            </a:r>
            <a:endParaRPr/>
          </a:p>
          <a:p>
            <a:pPr indent="-431800" lvl="2" marL="1295400" marR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Char char="⚬"/>
            </a:pPr>
            <a:r>
              <a:rPr b="0" i="0" lang="en-US" sz="3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Potential enhancements in model architecture.</a:t>
            </a:r>
            <a:endParaRPr/>
          </a:p>
          <a:p>
            <a:pPr indent="-431800" lvl="2" marL="1295400" marR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Char char="⚬"/>
            </a:pPr>
            <a:r>
              <a:rPr b="0" i="0" lang="en-US" sz="3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Exploration of advanced deep learning techniques.</a:t>
            </a:r>
            <a:endParaRPr/>
          </a:p>
          <a:p>
            <a:pPr indent="-323850" lvl="1" marL="647700" marR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Char char="•"/>
            </a:pPr>
            <a:r>
              <a:rPr b="0" i="0" lang="en-US" sz="3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Collaboration: Encouragement for collaborative research in the field.</a:t>
            </a:r>
            <a:endParaRPr/>
          </a:p>
          <a:p>
            <a:pPr indent="0" lvl="0" marL="0" marR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C2640"/>
        </a:solidFill>
      </p:bgPr>
    </p:bg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27"/>
          <p:cNvSpPr/>
          <p:nvPr/>
        </p:nvSpPr>
        <p:spPr>
          <a:xfrm>
            <a:off x="3886703" y="1028700"/>
            <a:ext cx="10514593" cy="2636638"/>
          </a:xfrm>
          <a:custGeom>
            <a:rect b="b" l="l" r="r" t="t"/>
            <a:pathLst>
              <a:path extrusionOk="0" h="2636638" w="10514593">
                <a:moveTo>
                  <a:pt x="0" y="0"/>
                </a:moveTo>
                <a:lnTo>
                  <a:pt x="10514594" y="0"/>
                </a:lnTo>
                <a:lnTo>
                  <a:pt x="10514594" y="2636638"/>
                </a:lnTo>
                <a:lnTo>
                  <a:pt x="0" y="263663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297" name="Google Shape;297;p27"/>
          <p:cNvGrpSpPr/>
          <p:nvPr/>
        </p:nvGrpSpPr>
        <p:grpSpPr>
          <a:xfrm>
            <a:off x="3242632" y="923925"/>
            <a:ext cx="11802737" cy="781261"/>
            <a:chOff x="0" y="0"/>
            <a:chExt cx="3108540" cy="205764"/>
          </a:xfrm>
        </p:grpSpPr>
        <p:sp>
          <p:nvSpPr>
            <p:cNvPr id="298" name="Google Shape;298;p27"/>
            <p:cNvSpPr/>
            <p:nvPr/>
          </p:nvSpPr>
          <p:spPr>
            <a:xfrm>
              <a:off x="0" y="0"/>
              <a:ext cx="3108540" cy="205764"/>
            </a:xfrm>
            <a:custGeom>
              <a:rect b="b" l="l" r="r" t="t"/>
              <a:pathLst>
                <a:path extrusionOk="0" h="205764" w="3108540">
                  <a:moveTo>
                    <a:pt x="22302" y="0"/>
                  </a:moveTo>
                  <a:lnTo>
                    <a:pt x="3086238" y="0"/>
                  </a:lnTo>
                  <a:cubicBezTo>
                    <a:pt x="3092153" y="0"/>
                    <a:pt x="3097825" y="2350"/>
                    <a:pt x="3102008" y="6532"/>
                  </a:cubicBezTo>
                  <a:cubicBezTo>
                    <a:pt x="3106190" y="10715"/>
                    <a:pt x="3108540" y="16387"/>
                    <a:pt x="3108540" y="22302"/>
                  </a:cubicBezTo>
                  <a:lnTo>
                    <a:pt x="3108540" y="183462"/>
                  </a:lnTo>
                  <a:cubicBezTo>
                    <a:pt x="3108540" y="195779"/>
                    <a:pt x="3098555" y="205764"/>
                    <a:pt x="3086238" y="205764"/>
                  </a:cubicBezTo>
                  <a:lnTo>
                    <a:pt x="22302" y="205764"/>
                  </a:lnTo>
                  <a:cubicBezTo>
                    <a:pt x="9985" y="205764"/>
                    <a:pt x="0" y="195779"/>
                    <a:pt x="0" y="183462"/>
                  </a:cubicBezTo>
                  <a:lnTo>
                    <a:pt x="0" y="22302"/>
                  </a:lnTo>
                  <a:cubicBezTo>
                    <a:pt x="0" y="9985"/>
                    <a:pt x="9985" y="0"/>
                    <a:pt x="22302" y="0"/>
                  </a:cubicBezTo>
                  <a:close/>
                </a:path>
              </a:pathLst>
            </a:custGeom>
            <a:solidFill>
              <a:srgbClr val="FFE9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27"/>
            <p:cNvSpPr txBox="1"/>
            <p:nvPr/>
          </p:nvSpPr>
          <p:spPr>
            <a:xfrm>
              <a:off x="0" y="19050"/>
              <a:ext cx="3108540" cy="18671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3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00" name="Google Shape;300;p27"/>
          <p:cNvSpPr/>
          <p:nvPr/>
        </p:nvSpPr>
        <p:spPr>
          <a:xfrm>
            <a:off x="-920405" y="-1714003"/>
            <a:ext cx="3637766" cy="4679802"/>
          </a:xfrm>
          <a:custGeom>
            <a:rect b="b" l="l" r="r" t="t"/>
            <a:pathLst>
              <a:path extrusionOk="0" h="4679802" w="3637766">
                <a:moveTo>
                  <a:pt x="0" y="0"/>
                </a:moveTo>
                <a:lnTo>
                  <a:pt x="3637767" y="0"/>
                </a:lnTo>
                <a:lnTo>
                  <a:pt x="3637767" y="4679802"/>
                </a:lnTo>
                <a:lnTo>
                  <a:pt x="0" y="467980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25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01" name="Google Shape;301;p27"/>
          <p:cNvSpPr/>
          <p:nvPr/>
        </p:nvSpPr>
        <p:spPr>
          <a:xfrm>
            <a:off x="17398490" y="9258300"/>
            <a:ext cx="702388" cy="702388"/>
          </a:xfrm>
          <a:custGeom>
            <a:rect b="b" l="l" r="r" t="t"/>
            <a:pathLst>
              <a:path extrusionOk="0" h="6350000" w="6350000">
                <a:moveTo>
                  <a:pt x="3175000" y="0"/>
                </a:moveTo>
                <a:cubicBezTo>
                  <a:pt x="1421496" y="0"/>
                  <a:pt x="0" y="1421496"/>
                  <a:pt x="0" y="3175000"/>
                </a:cubicBezTo>
                <a:cubicBezTo>
                  <a:pt x="0" y="4928504"/>
                  <a:pt x="1421496" y="6350000"/>
                  <a:pt x="3175000" y="6350000"/>
                </a:cubicBezTo>
                <a:cubicBezTo>
                  <a:pt x="4928504" y="6350000"/>
                  <a:pt x="6350000" y="4928504"/>
                  <a:pt x="6350000" y="3175000"/>
                </a:cubicBezTo>
                <a:cubicBezTo>
                  <a:pt x="6350000" y="1421496"/>
                  <a:pt x="4928504" y="0"/>
                  <a:pt x="3175000" y="0"/>
                </a:cubicBez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27"/>
          <p:cNvSpPr txBox="1"/>
          <p:nvPr/>
        </p:nvSpPr>
        <p:spPr>
          <a:xfrm>
            <a:off x="2669046" y="4708554"/>
            <a:ext cx="12949908" cy="32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Summary:</a:t>
            </a:r>
            <a:endParaRPr/>
          </a:p>
          <a:p>
            <a:pPr indent="-323850" lvl="1" marL="6477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Char char="•"/>
            </a:pPr>
            <a:r>
              <a:rPr b="0" i="0" lang="en-US" sz="3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Recap of research objectives and methodology.</a:t>
            </a:r>
            <a:endParaRPr/>
          </a:p>
          <a:p>
            <a:pPr indent="-323850" lvl="1" marL="6477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Char char="•"/>
            </a:pPr>
            <a:r>
              <a:rPr b="0" i="0" lang="en-US" sz="3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Key findings and contributions to the field.</a:t>
            </a:r>
            <a:endParaRPr/>
          </a:p>
          <a:p>
            <a:pPr indent="-323850" lvl="1" marL="6477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Char char="•"/>
            </a:pPr>
            <a:r>
              <a:rPr b="0" i="0" lang="en-US" sz="3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Encouragement for further research in satellite image classification.</a:t>
            </a:r>
            <a:endParaRPr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Google Shape;303;p27"/>
          <p:cNvSpPr txBox="1"/>
          <p:nvPr/>
        </p:nvSpPr>
        <p:spPr>
          <a:xfrm>
            <a:off x="4048917" y="1781386"/>
            <a:ext cx="10190167" cy="14801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4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514" u="none" cap="none" strike="noStrike">
                <a:solidFill>
                  <a:srgbClr val="0C2640"/>
                </a:solidFill>
                <a:latin typeface="Yusei Magic"/>
                <a:ea typeface="Yusei Magic"/>
                <a:cs typeface="Yusei Magic"/>
                <a:sym typeface="Yusei Magic"/>
              </a:rPr>
              <a:t>CONCLUSION AND KEY TAKEAWAYS</a:t>
            </a:r>
            <a:endParaRPr/>
          </a:p>
        </p:txBody>
      </p:sp>
      <p:sp>
        <p:nvSpPr>
          <p:cNvPr id="304" name="Google Shape;304;p27"/>
          <p:cNvSpPr txBox="1"/>
          <p:nvPr/>
        </p:nvSpPr>
        <p:spPr>
          <a:xfrm>
            <a:off x="3274261" y="1092177"/>
            <a:ext cx="11739478" cy="4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99" u="none" cap="none" strike="noStrike">
                <a:solidFill>
                  <a:srgbClr val="0C2640"/>
                </a:solidFill>
                <a:latin typeface="Arial"/>
                <a:ea typeface="Arial"/>
                <a:cs typeface="Arial"/>
                <a:sym typeface="Arial"/>
              </a:rPr>
              <a:t>conlusion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C2640"/>
        </a:solidFill>
      </p:bgPr>
    </p:bg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28"/>
          <p:cNvSpPr/>
          <p:nvPr/>
        </p:nvSpPr>
        <p:spPr>
          <a:xfrm>
            <a:off x="-920405" y="7966471"/>
            <a:ext cx="5636550" cy="2320529"/>
          </a:xfrm>
          <a:custGeom>
            <a:rect b="b" l="l" r="r" t="t"/>
            <a:pathLst>
              <a:path extrusionOk="0" h="2320529" w="5636550">
                <a:moveTo>
                  <a:pt x="0" y="0"/>
                </a:moveTo>
                <a:lnTo>
                  <a:pt x="5636551" y="0"/>
                </a:lnTo>
                <a:lnTo>
                  <a:pt x="5636551" y="2320529"/>
                </a:lnTo>
                <a:lnTo>
                  <a:pt x="0" y="232052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6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10" name="Google Shape;310;p28"/>
          <p:cNvSpPr/>
          <p:nvPr/>
        </p:nvSpPr>
        <p:spPr>
          <a:xfrm>
            <a:off x="12034157" y="5693338"/>
            <a:ext cx="10450286" cy="8229600"/>
          </a:xfrm>
          <a:custGeom>
            <a:rect b="b" l="l" r="r" t="t"/>
            <a:pathLst>
              <a:path extrusionOk="0" h="8229600" w="10450286">
                <a:moveTo>
                  <a:pt x="0" y="0"/>
                </a:moveTo>
                <a:lnTo>
                  <a:pt x="10450286" y="0"/>
                </a:lnTo>
                <a:lnTo>
                  <a:pt x="1045028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11" name="Google Shape;311;p28"/>
          <p:cNvSpPr/>
          <p:nvPr/>
        </p:nvSpPr>
        <p:spPr>
          <a:xfrm>
            <a:off x="12524656" y="1868905"/>
            <a:ext cx="3220250" cy="1851644"/>
          </a:xfrm>
          <a:custGeom>
            <a:rect b="b" l="l" r="r" t="t"/>
            <a:pathLst>
              <a:path extrusionOk="0" h="1851644" w="3220250">
                <a:moveTo>
                  <a:pt x="0" y="0"/>
                </a:moveTo>
                <a:lnTo>
                  <a:pt x="3220250" y="0"/>
                </a:lnTo>
                <a:lnTo>
                  <a:pt x="3220250" y="1851644"/>
                </a:lnTo>
                <a:lnTo>
                  <a:pt x="0" y="18516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 amt="34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12" name="Google Shape;312;p28"/>
          <p:cNvSpPr/>
          <p:nvPr/>
        </p:nvSpPr>
        <p:spPr>
          <a:xfrm>
            <a:off x="-3513454" y="-939446"/>
            <a:ext cx="5616701" cy="5616701"/>
          </a:xfrm>
          <a:custGeom>
            <a:rect b="b" l="l" r="r" t="t"/>
            <a:pathLst>
              <a:path extrusionOk="0" h="5616701" w="5616701">
                <a:moveTo>
                  <a:pt x="0" y="0"/>
                </a:moveTo>
                <a:lnTo>
                  <a:pt x="5616701" y="0"/>
                </a:lnTo>
                <a:lnTo>
                  <a:pt x="5616701" y="5616701"/>
                </a:lnTo>
                <a:lnTo>
                  <a:pt x="0" y="561670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13" name="Google Shape;313;p28"/>
          <p:cNvSpPr/>
          <p:nvPr/>
        </p:nvSpPr>
        <p:spPr>
          <a:xfrm>
            <a:off x="17259300" y="9191140"/>
            <a:ext cx="864351" cy="864351"/>
          </a:xfrm>
          <a:custGeom>
            <a:rect b="b" l="l" r="r" t="t"/>
            <a:pathLst>
              <a:path extrusionOk="0" h="6350000" w="6350000">
                <a:moveTo>
                  <a:pt x="3175000" y="0"/>
                </a:moveTo>
                <a:cubicBezTo>
                  <a:pt x="1421496" y="0"/>
                  <a:pt x="0" y="1421496"/>
                  <a:pt x="0" y="3175000"/>
                </a:cubicBezTo>
                <a:cubicBezTo>
                  <a:pt x="0" y="4928504"/>
                  <a:pt x="1421496" y="6350000"/>
                  <a:pt x="3175000" y="6350000"/>
                </a:cubicBezTo>
                <a:cubicBezTo>
                  <a:pt x="4928504" y="6350000"/>
                  <a:pt x="6350000" y="4928504"/>
                  <a:pt x="6350000" y="3175000"/>
                </a:cubicBezTo>
                <a:cubicBezTo>
                  <a:pt x="6350000" y="1421496"/>
                  <a:pt x="4928504" y="0"/>
                  <a:pt x="3175000" y="0"/>
                </a:cubicBez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28"/>
          <p:cNvSpPr txBox="1"/>
          <p:nvPr/>
        </p:nvSpPr>
        <p:spPr>
          <a:xfrm>
            <a:off x="2756836" y="4267518"/>
            <a:ext cx="12213169" cy="198056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499" u="none" cap="none" strike="noStrike">
                <a:solidFill>
                  <a:srgbClr val="FFFFFF"/>
                </a:solidFill>
                <a:latin typeface="Yusei Magic"/>
                <a:ea typeface="Yusei Magic"/>
                <a:cs typeface="Yusei Magic"/>
                <a:sym typeface="Yusei Magic"/>
              </a:rPr>
              <a:t>THANK YOU</a:t>
            </a:r>
            <a:endParaRPr/>
          </a:p>
        </p:txBody>
      </p:sp>
      <p:sp>
        <p:nvSpPr>
          <p:cNvPr id="315" name="Google Shape;315;p28"/>
          <p:cNvSpPr txBox="1"/>
          <p:nvPr/>
        </p:nvSpPr>
        <p:spPr>
          <a:xfrm>
            <a:off x="1741929" y="6510238"/>
            <a:ext cx="157455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C2640"/>
        </a:solid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/>
          <p:nvPr/>
        </p:nvSpPr>
        <p:spPr>
          <a:xfrm>
            <a:off x="3886703" y="1028700"/>
            <a:ext cx="10514593" cy="2636638"/>
          </a:xfrm>
          <a:custGeom>
            <a:rect b="b" l="l" r="r" t="t"/>
            <a:pathLst>
              <a:path extrusionOk="0" h="2636638" w="10514593">
                <a:moveTo>
                  <a:pt x="0" y="0"/>
                </a:moveTo>
                <a:lnTo>
                  <a:pt x="10514594" y="0"/>
                </a:lnTo>
                <a:lnTo>
                  <a:pt x="10514594" y="2636638"/>
                </a:lnTo>
                <a:lnTo>
                  <a:pt x="0" y="263663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94" name="Google Shape;94;p14"/>
          <p:cNvGrpSpPr/>
          <p:nvPr/>
        </p:nvGrpSpPr>
        <p:grpSpPr>
          <a:xfrm>
            <a:off x="3242632" y="923925"/>
            <a:ext cx="11802737" cy="781261"/>
            <a:chOff x="0" y="0"/>
            <a:chExt cx="3108540" cy="205764"/>
          </a:xfrm>
        </p:grpSpPr>
        <p:sp>
          <p:nvSpPr>
            <p:cNvPr id="95" name="Google Shape;95;p14"/>
            <p:cNvSpPr/>
            <p:nvPr/>
          </p:nvSpPr>
          <p:spPr>
            <a:xfrm>
              <a:off x="0" y="0"/>
              <a:ext cx="3108540" cy="205764"/>
            </a:xfrm>
            <a:custGeom>
              <a:rect b="b" l="l" r="r" t="t"/>
              <a:pathLst>
                <a:path extrusionOk="0" h="205764" w="3108540">
                  <a:moveTo>
                    <a:pt x="22302" y="0"/>
                  </a:moveTo>
                  <a:lnTo>
                    <a:pt x="3086238" y="0"/>
                  </a:lnTo>
                  <a:cubicBezTo>
                    <a:pt x="3092153" y="0"/>
                    <a:pt x="3097825" y="2350"/>
                    <a:pt x="3102008" y="6532"/>
                  </a:cubicBezTo>
                  <a:cubicBezTo>
                    <a:pt x="3106190" y="10715"/>
                    <a:pt x="3108540" y="16387"/>
                    <a:pt x="3108540" y="22302"/>
                  </a:cubicBezTo>
                  <a:lnTo>
                    <a:pt x="3108540" y="183462"/>
                  </a:lnTo>
                  <a:cubicBezTo>
                    <a:pt x="3108540" y="195779"/>
                    <a:pt x="3098555" y="205764"/>
                    <a:pt x="3086238" y="205764"/>
                  </a:cubicBezTo>
                  <a:lnTo>
                    <a:pt x="22302" y="205764"/>
                  </a:lnTo>
                  <a:cubicBezTo>
                    <a:pt x="9985" y="205764"/>
                    <a:pt x="0" y="195779"/>
                    <a:pt x="0" y="183462"/>
                  </a:cubicBezTo>
                  <a:lnTo>
                    <a:pt x="0" y="22302"/>
                  </a:lnTo>
                  <a:cubicBezTo>
                    <a:pt x="0" y="9985"/>
                    <a:pt x="9985" y="0"/>
                    <a:pt x="22302" y="0"/>
                  </a:cubicBezTo>
                  <a:close/>
                </a:path>
              </a:pathLst>
            </a:custGeom>
            <a:solidFill>
              <a:srgbClr val="FFE9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14"/>
            <p:cNvSpPr txBox="1"/>
            <p:nvPr/>
          </p:nvSpPr>
          <p:spPr>
            <a:xfrm>
              <a:off x="0" y="19050"/>
              <a:ext cx="3108540" cy="18671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3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7" name="Google Shape;97;p14"/>
          <p:cNvSpPr/>
          <p:nvPr/>
        </p:nvSpPr>
        <p:spPr>
          <a:xfrm rot="719827">
            <a:off x="16192540" y="5565981"/>
            <a:ext cx="5457911" cy="5457911"/>
          </a:xfrm>
          <a:custGeom>
            <a:rect b="b" l="l" r="r" t="t"/>
            <a:pathLst>
              <a:path extrusionOk="0" h="5457911" w="5457911">
                <a:moveTo>
                  <a:pt x="0" y="0"/>
                </a:moveTo>
                <a:lnTo>
                  <a:pt x="5457911" y="0"/>
                </a:lnTo>
                <a:lnTo>
                  <a:pt x="5457911" y="5457911"/>
                </a:lnTo>
                <a:lnTo>
                  <a:pt x="0" y="545791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8" name="Google Shape;98;p14"/>
          <p:cNvSpPr/>
          <p:nvPr/>
        </p:nvSpPr>
        <p:spPr>
          <a:xfrm>
            <a:off x="-3621537" y="-1488121"/>
            <a:ext cx="6474652" cy="4273270"/>
          </a:xfrm>
          <a:custGeom>
            <a:rect b="b" l="l" r="r" t="t"/>
            <a:pathLst>
              <a:path extrusionOk="0" h="4273270" w="6474652">
                <a:moveTo>
                  <a:pt x="0" y="0"/>
                </a:moveTo>
                <a:lnTo>
                  <a:pt x="6474653" y="0"/>
                </a:lnTo>
                <a:lnTo>
                  <a:pt x="6474653" y="4273271"/>
                </a:lnTo>
                <a:lnTo>
                  <a:pt x="0" y="427327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9" name="Google Shape;99;p14"/>
          <p:cNvSpPr/>
          <p:nvPr/>
        </p:nvSpPr>
        <p:spPr>
          <a:xfrm>
            <a:off x="11547688" y="4519665"/>
            <a:ext cx="4441894" cy="4626973"/>
          </a:xfrm>
          <a:custGeom>
            <a:rect b="b" l="l" r="r" t="t"/>
            <a:pathLst>
              <a:path extrusionOk="0" h="6350000" w="6096000">
                <a:moveTo>
                  <a:pt x="5969000" y="635000"/>
                </a:moveTo>
                <a:cubicBezTo>
                  <a:pt x="5969000" y="571500"/>
                  <a:pt x="5969000" y="444500"/>
                  <a:pt x="5969000" y="381000"/>
                </a:cubicBezTo>
                <a:lnTo>
                  <a:pt x="5842000" y="381000"/>
                </a:lnTo>
                <a:lnTo>
                  <a:pt x="5842000" y="254000"/>
                </a:lnTo>
                <a:lnTo>
                  <a:pt x="5715000" y="254000"/>
                </a:lnTo>
                <a:lnTo>
                  <a:pt x="5715000" y="127000"/>
                </a:lnTo>
                <a:cubicBezTo>
                  <a:pt x="5651500" y="127000"/>
                  <a:pt x="5524500" y="127000"/>
                  <a:pt x="5461000" y="127000"/>
                </a:cubicBezTo>
                <a:lnTo>
                  <a:pt x="5461000" y="0"/>
                </a:lnTo>
                <a:cubicBezTo>
                  <a:pt x="3853180" y="0"/>
                  <a:pt x="2242820" y="0"/>
                  <a:pt x="635000" y="0"/>
                </a:cubicBezTo>
                <a:lnTo>
                  <a:pt x="635000" y="127000"/>
                </a:lnTo>
                <a:cubicBezTo>
                  <a:pt x="571500" y="127000"/>
                  <a:pt x="444500" y="127000"/>
                  <a:pt x="381000" y="127000"/>
                </a:cubicBezTo>
                <a:lnTo>
                  <a:pt x="381000" y="254000"/>
                </a:lnTo>
                <a:lnTo>
                  <a:pt x="254000" y="254000"/>
                </a:lnTo>
                <a:lnTo>
                  <a:pt x="254000" y="381000"/>
                </a:lnTo>
                <a:lnTo>
                  <a:pt x="127000" y="381000"/>
                </a:lnTo>
                <a:cubicBezTo>
                  <a:pt x="127000" y="444500"/>
                  <a:pt x="127000" y="571500"/>
                  <a:pt x="127000" y="635000"/>
                </a:cubicBezTo>
                <a:lnTo>
                  <a:pt x="0" y="635000"/>
                </a:lnTo>
                <a:cubicBezTo>
                  <a:pt x="0" y="2327910"/>
                  <a:pt x="0" y="4022090"/>
                  <a:pt x="0" y="5715000"/>
                </a:cubicBezTo>
                <a:lnTo>
                  <a:pt x="127000" y="5715000"/>
                </a:lnTo>
                <a:cubicBezTo>
                  <a:pt x="127000" y="5778500"/>
                  <a:pt x="127000" y="5905500"/>
                  <a:pt x="127000" y="5969000"/>
                </a:cubicBezTo>
                <a:lnTo>
                  <a:pt x="254000" y="5969000"/>
                </a:lnTo>
                <a:lnTo>
                  <a:pt x="254000" y="6096000"/>
                </a:lnTo>
                <a:lnTo>
                  <a:pt x="381000" y="6096000"/>
                </a:lnTo>
                <a:lnTo>
                  <a:pt x="381000" y="6223000"/>
                </a:lnTo>
                <a:cubicBezTo>
                  <a:pt x="444500" y="6223000"/>
                  <a:pt x="571500" y="6223000"/>
                  <a:pt x="635000" y="6223000"/>
                </a:cubicBezTo>
                <a:lnTo>
                  <a:pt x="635000" y="6350000"/>
                </a:lnTo>
                <a:cubicBezTo>
                  <a:pt x="2242820" y="6350000"/>
                  <a:pt x="3853180" y="6350000"/>
                  <a:pt x="5461000" y="6350000"/>
                </a:cubicBezTo>
                <a:lnTo>
                  <a:pt x="5461000" y="6223000"/>
                </a:lnTo>
                <a:cubicBezTo>
                  <a:pt x="5524500" y="6223000"/>
                  <a:pt x="5651500" y="6223000"/>
                  <a:pt x="5715000" y="6223000"/>
                </a:cubicBezTo>
                <a:lnTo>
                  <a:pt x="5715000" y="6096000"/>
                </a:lnTo>
                <a:lnTo>
                  <a:pt x="5842000" y="6096000"/>
                </a:lnTo>
                <a:lnTo>
                  <a:pt x="5842000" y="5969000"/>
                </a:lnTo>
                <a:lnTo>
                  <a:pt x="5969000" y="5969000"/>
                </a:lnTo>
                <a:cubicBezTo>
                  <a:pt x="5969000" y="5905500"/>
                  <a:pt x="5969000" y="5778500"/>
                  <a:pt x="5969000" y="5715000"/>
                </a:cubicBezTo>
                <a:lnTo>
                  <a:pt x="6096000" y="5715000"/>
                </a:lnTo>
                <a:cubicBezTo>
                  <a:pt x="6096000" y="4022090"/>
                  <a:pt x="6096000" y="2327910"/>
                  <a:pt x="6096000" y="635000"/>
                </a:cubicBezTo>
                <a:lnTo>
                  <a:pt x="5969000" y="63500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-48498" r="-48498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14"/>
          <p:cNvSpPr/>
          <p:nvPr/>
        </p:nvSpPr>
        <p:spPr>
          <a:xfrm>
            <a:off x="16862333" y="8621541"/>
            <a:ext cx="956799" cy="956799"/>
          </a:xfrm>
          <a:custGeom>
            <a:rect b="b" l="l" r="r" t="t"/>
            <a:pathLst>
              <a:path extrusionOk="0" h="6350000" w="6350000">
                <a:moveTo>
                  <a:pt x="3175000" y="0"/>
                </a:moveTo>
                <a:cubicBezTo>
                  <a:pt x="1421496" y="0"/>
                  <a:pt x="0" y="1421496"/>
                  <a:pt x="0" y="3175000"/>
                </a:cubicBezTo>
                <a:cubicBezTo>
                  <a:pt x="0" y="4928504"/>
                  <a:pt x="1421496" y="6350000"/>
                  <a:pt x="3175000" y="6350000"/>
                </a:cubicBezTo>
                <a:cubicBezTo>
                  <a:pt x="4928504" y="6350000"/>
                  <a:pt x="6350000" y="4928504"/>
                  <a:pt x="6350000" y="3175000"/>
                </a:cubicBezTo>
                <a:cubicBezTo>
                  <a:pt x="6350000" y="1421496"/>
                  <a:pt x="4928504" y="0"/>
                  <a:pt x="3175000" y="0"/>
                </a:cubicBez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14"/>
          <p:cNvSpPr txBox="1"/>
          <p:nvPr/>
        </p:nvSpPr>
        <p:spPr>
          <a:xfrm>
            <a:off x="1235281" y="4661598"/>
            <a:ext cx="9660936" cy="32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Brief Overview:</a:t>
            </a:r>
            <a:endParaRPr/>
          </a:p>
          <a:p>
            <a:pPr indent="-323850" lvl="1" marL="647700" marR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Char char="•"/>
            </a:pPr>
            <a:r>
              <a:rPr b="0" i="0" lang="en-US" sz="3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Significance of deep learning in satellite image categorization.</a:t>
            </a:r>
            <a:endParaRPr/>
          </a:p>
          <a:p>
            <a:pPr indent="-323850" lvl="1" marL="647700" marR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Char char="•"/>
            </a:pPr>
            <a:r>
              <a:rPr b="0" i="0" lang="en-US" sz="3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Utilization of EuroSAT dataset with 13 multi-spectral bands.</a:t>
            </a:r>
            <a:endParaRPr/>
          </a:p>
          <a:p>
            <a:pPr indent="0" lvl="0" marL="0" marR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14"/>
          <p:cNvSpPr txBox="1"/>
          <p:nvPr/>
        </p:nvSpPr>
        <p:spPr>
          <a:xfrm>
            <a:off x="4519365" y="2046893"/>
            <a:ext cx="9249269" cy="24117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0" u="none" cap="none" strike="noStrike">
                <a:solidFill>
                  <a:srgbClr val="0C2640"/>
                </a:solidFill>
                <a:latin typeface="Yusei Magic"/>
                <a:ea typeface="Yusei Magic"/>
                <a:cs typeface="Yusei Magic"/>
                <a:sym typeface="Yusei Magic"/>
              </a:rPr>
              <a:t>INTRODUCTION</a:t>
            </a:r>
            <a:endParaRPr/>
          </a:p>
          <a:p>
            <a:pPr indent="0" lvl="0" marL="0" marR="0" rtl="0" algn="ctr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9000" u="none" cap="none" strike="noStrike">
              <a:solidFill>
                <a:srgbClr val="0C2640"/>
              </a:solidFill>
              <a:latin typeface="Yusei Magic"/>
              <a:ea typeface="Yusei Magic"/>
              <a:cs typeface="Yusei Magic"/>
              <a:sym typeface="Yusei Magic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C2640"/>
        </a:solid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5"/>
          <p:cNvSpPr/>
          <p:nvPr/>
        </p:nvSpPr>
        <p:spPr>
          <a:xfrm>
            <a:off x="15013739" y="6584745"/>
            <a:ext cx="6065392" cy="5721686"/>
          </a:xfrm>
          <a:custGeom>
            <a:rect b="b" l="l" r="r" t="t"/>
            <a:pathLst>
              <a:path extrusionOk="0" h="5721686" w="6065392">
                <a:moveTo>
                  <a:pt x="0" y="0"/>
                </a:moveTo>
                <a:lnTo>
                  <a:pt x="6065391" y="0"/>
                </a:lnTo>
                <a:lnTo>
                  <a:pt x="6065391" y="5721686"/>
                </a:lnTo>
                <a:lnTo>
                  <a:pt x="0" y="572168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44999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08" name="Google Shape;108;p15"/>
          <p:cNvSpPr/>
          <p:nvPr/>
        </p:nvSpPr>
        <p:spPr>
          <a:xfrm>
            <a:off x="-920405" y="-1714003"/>
            <a:ext cx="3637766" cy="4679802"/>
          </a:xfrm>
          <a:custGeom>
            <a:rect b="b" l="l" r="r" t="t"/>
            <a:pathLst>
              <a:path extrusionOk="0" h="4679802" w="3637766">
                <a:moveTo>
                  <a:pt x="0" y="0"/>
                </a:moveTo>
                <a:lnTo>
                  <a:pt x="3637767" y="0"/>
                </a:lnTo>
                <a:lnTo>
                  <a:pt x="3637767" y="4679802"/>
                </a:lnTo>
                <a:lnTo>
                  <a:pt x="0" y="467980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19999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09" name="Google Shape;109;p15"/>
          <p:cNvSpPr/>
          <p:nvPr/>
        </p:nvSpPr>
        <p:spPr>
          <a:xfrm>
            <a:off x="3886703" y="1028700"/>
            <a:ext cx="10514593" cy="2636638"/>
          </a:xfrm>
          <a:custGeom>
            <a:rect b="b" l="l" r="r" t="t"/>
            <a:pathLst>
              <a:path extrusionOk="0" h="2636638" w="10514593">
                <a:moveTo>
                  <a:pt x="0" y="0"/>
                </a:moveTo>
                <a:lnTo>
                  <a:pt x="10514594" y="0"/>
                </a:lnTo>
                <a:lnTo>
                  <a:pt x="10514594" y="2636638"/>
                </a:lnTo>
                <a:lnTo>
                  <a:pt x="0" y="263663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110" name="Google Shape;110;p15"/>
          <p:cNvGrpSpPr/>
          <p:nvPr/>
        </p:nvGrpSpPr>
        <p:grpSpPr>
          <a:xfrm>
            <a:off x="3242632" y="923925"/>
            <a:ext cx="11802737" cy="781261"/>
            <a:chOff x="0" y="0"/>
            <a:chExt cx="3108540" cy="205764"/>
          </a:xfrm>
        </p:grpSpPr>
        <p:sp>
          <p:nvSpPr>
            <p:cNvPr id="111" name="Google Shape;111;p15"/>
            <p:cNvSpPr/>
            <p:nvPr/>
          </p:nvSpPr>
          <p:spPr>
            <a:xfrm>
              <a:off x="0" y="0"/>
              <a:ext cx="3108540" cy="205764"/>
            </a:xfrm>
            <a:custGeom>
              <a:rect b="b" l="l" r="r" t="t"/>
              <a:pathLst>
                <a:path extrusionOk="0" h="205764" w="3108540">
                  <a:moveTo>
                    <a:pt x="22302" y="0"/>
                  </a:moveTo>
                  <a:lnTo>
                    <a:pt x="3086238" y="0"/>
                  </a:lnTo>
                  <a:cubicBezTo>
                    <a:pt x="3092153" y="0"/>
                    <a:pt x="3097825" y="2350"/>
                    <a:pt x="3102008" y="6532"/>
                  </a:cubicBezTo>
                  <a:cubicBezTo>
                    <a:pt x="3106190" y="10715"/>
                    <a:pt x="3108540" y="16387"/>
                    <a:pt x="3108540" y="22302"/>
                  </a:cubicBezTo>
                  <a:lnTo>
                    <a:pt x="3108540" y="183462"/>
                  </a:lnTo>
                  <a:cubicBezTo>
                    <a:pt x="3108540" y="195779"/>
                    <a:pt x="3098555" y="205764"/>
                    <a:pt x="3086238" y="205764"/>
                  </a:cubicBezTo>
                  <a:lnTo>
                    <a:pt x="22302" y="205764"/>
                  </a:lnTo>
                  <a:cubicBezTo>
                    <a:pt x="9985" y="205764"/>
                    <a:pt x="0" y="195779"/>
                    <a:pt x="0" y="183462"/>
                  </a:cubicBezTo>
                  <a:lnTo>
                    <a:pt x="0" y="22302"/>
                  </a:lnTo>
                  <a:cubicBezTo>
                    <a:pt x="0" y="9985"/>
                    <a:pt x="9985" y="0"/>
                    <a:pt x="22302" y="0"/>
                  </a:cubicBezTo>
                  <a:close/>
                </a:path>
              </a:pathLst>
            </a:custGeom>
            <a:solidFill>
              <a:srgbClr val="FFE9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5"/>
            <p:cNvSpPr txBox="1"/>
            <p:nvPr/>
          </p:nvSpPr>
          <p:spPr>
            <a:xfrm>
              <a:off x="0" y="19050"/>
              <a:ext cx="3108540" cy="18671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3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3" name="Google Shape;113;p15"/>
          <p:cNvSpPr/>
          <p:nvPr/>
        </p:nvSpPr>
        <p:spPr>
          <a:xfrm>
            <a:off x="17050376" y="8809584"/>
            <a:ext cx="768756" cy="768756"/>
          </a:xfrm>
          <a:custGeom>
            <a:rect b="b" l="l" r="r" t="t"/>
            <a:pathLst>
              <a:path extrusionOk="0" h="6350000" w="6350000">
                <a:moveTo>
                  <a:pt x="3175000" y="0"/>
                </a:moveTo>
                <a:cubicBezTo>
                  <a:pt x="1421496" y="0"/>
                  <a:pt x="0" y="1421496"/>
                  <a:pt x="0" y="3175000"/>
                </a:cubicBezTo>
                <a:cubicBezTo>
                  <a:pt x="0" y="4928504"/>
                  <a:pt x="1421496" y="6350000"/>
                  <a:pt x="3175000" y="6350000"/>
                </a:cubicBezTo>
                <a:cubicBezTo>
                  <a:pt x="4928504" y="6350000"/>
                  <a:pt x="6350000" y="4928504"/>
                  <a:pt x="6350000" y="3175000"/>
                </a:cubicBezTo>
                <a:cubicBezTo>
                  <a:pt x="6350000" y="1421496"/>
                  <a:pt x="4928504" y="0"/>
                  <a:pt x="3175000" y="0"/>
                </a:cubicBez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15"/>
          <p:cNvSpPr txBox="1"/>
          <p:nvPr/>
        </p:nvSpPr>
        <p:spPr>
          <a:xfrm>
            <a:off x="2095460" y="3936960"/>
            <a:ext cx="14097080" cy="32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Objectives:</a:t>
            </a:r>
            <a:endParaRPr/>
          </a:p>
          <a:p>
            <a:pPr indent="-323850" lvl="1" marL="647700" marR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Char char="•"/>
            </a:pPr>
            <a:r>
              <a:rPr b="0" i="0" lang="en-US" sz="3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Develop and assess deep learning models for EuroSAT image categorization.</a:t>
            </a:r>
            <a:endParaRPr/>
          </a:p>
          <a:p>
            <a:pPr indent="-323850" lvl="1" marL="647700" marR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Char char="•"/>
            </a:pPr>
            <a:r>
              <a:rPr b="0" i="0" lang="en-US" sz="3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Evaluate the performance of VGG16 and ResNet50 architectures.</a:t>
            </a:r>
            <a:endParaRPr/>
          </a:p>
          <a:p>
            <a:pPr indent="0" lvl="0" marL="0" marR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15"/>
          <p:cNvSpPr txBox="1"/>
          <p:nvPr/>
        </p:nvSpPr>
        <p:spPr>
          <a:xfrm>
            <a:off x="4721164" y="2112684"/>
            <a:ext cx="8845673" cy="8531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398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195" u="none" cap="none" strike="noStrike">
                <a:solidFill>
                  <a:srgbClr val="0C2640"/>
                </a:solidFill>
                <a:latin typeface="Yusei Magic"/>
                <a:ea typeface="Yusei Magic"/>
                <a:cs typeface="Yusei Magic"/>
                <a:sym typeface="Yusei Magic"/>
              </a:rPr>
              <a:t>RESEARCH OBJECTIVES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C2640"/>
        </a:soli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6"/>
          <p:cNvSpPr/>
          <p:nvPr/>
        </p:nvSpPr>
        <p:spPr>
          <a:xfrm>
            <a:off x="3515240" y="1183217"/>
            <a:ext cx="10514593" cy="2636638"/>
          </a:xfrm>
          <a:custGeom>
            <a:rect b="b" l="l" r="r" t="t"/>
            <a:pathLst>
              <a:path extrusionOk="0" h="2636638" w="10514593">
                <a:moveTo>
                  <a:pt x="0" y="0"/>
                </a:moveTo>
                <a:lnTo>
                  <a:pt x="10514593" y="0"/>
                </a:lnTo>
                <a:lnTo>
                  <a:pt x="10514593" y="2636638"/>
                </a:lnTo>
                <a:lnTo>
                  <a:pt x="0" y="263663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21" name="Google Shape;121;p16"/>
          <p:cNvSpPr/>
          <p:nvPr/>
        </p:nvSpPr>
        <p:spPr>
          <a:xfrm>
            <a:off x="-3621537" y="-1488121"/>
            <a:ext cx="6474652" cy="4273270"/>
          </a:xfrm>
          <a:custGeom>
            <a:rect b="b" l="l" r="r" t="t"/>
            <a:pathLst>
              <a:path extrusionOk="0" h="4273270" w="6474652">
                <a:moveTo>
                  <a:pt x="0" y="0"/>
                </a:moveTo>
                <a:lnTo>
                  <a:pt x="6474653" y="0"/>
                </a:lnTo>
                <a:lnTo>
                  <a:pt x="6474653" y="4273271"/>
                </a:lnTo>
                <a:lnTo>
                  <a:pt x="0" y="427327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122" name="Google Shape;122;p16"/>
          <p:cNvGrpSpPr/>
          <p:nvPr/>
        </p:nvGrpSpPr>
        <p:grpSpPr>
          <a:xfrm>
            <a:off x="377333" y="4018648"/>
            <a:ext cx="6611278" cy="2057227"/>
            <a:chOff x="0" y="0"/>
            <a:chExt cx="8815038" cy="2742970"/>
          </a:xfrm>
        </p:grpSpPr>
        <p:sp>
          <p:nvSpPr>
            <p:cNvPr id="123" name="Google Shape;123;p16"/>
            <p:cNvSpPr/>
            <p:nvPr/>
          </p:nvSpPr>
          <p:spPr>
            <a:xfrm>
              <a:off x="0" y="0"/>
              <a:ext cx="1192725" cy="1899496"/>
            </a:xfrm>
            <a:custGeom>
              <a:rect b="b" l="l" r="r" t="t"/>
              <a:pathLst>
                <a:path extrusionOk="0" h="1899496" w="1192725">
                  <a:moveTo>
                    <a:pt x="0" y="0"/>
                  </a:moveTo>
                  <a:lnTo>
                    <a:pt x="1192725" y="0"/>
                  </a:lnTo>
                  <a:lnTo>
                    <a:pt x="1192725" y="1899496"/>
                  </a:lnTo>
                  <a:lnTo>
                    <a:pt x="0" y="1899496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124" name="Google Shape;124;p16"/>
            <p:cNvSpPr txBox="1"/>
            <p:nvPr/>
          </p:nvSpPr>
          <p:spPr>
            <a:xfrm>
              <a:off x="1192725" y="1649500"/>
              <a:ext cx="7622313" cy="109347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Extract, standardize, and balance EuroSAT dataset.</a:t>
              </a:r>
              <a:endParaRPr/>
            </a:p>
          </p:txBody>
        </p:sp>
        <p:sp>
          <p:nvSpPr>
            <p:cNvPr id="125" name="Google Shape;125;p16"/>
            <p:cNvSpPr txBox="1"/>
            <p:nvPr/>
          </p:nvSpPr>
          <p:spPr>
            <a:xfrm>
              <a:off x="1192725" y="842491"/>
              <a:ext cx="4163162" cy="45931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0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DATA PREPROCESSING:</a:t>
              </a:r>
              <a:endParaRPr/>
            </a:p>
          </p:txBody>
        </p:sp>
      </p:grpSp>
      <p:grpSp>
        <p:nvGrpSpPr>
          <p:cNvPr id="126" name="Google Shape;126;p16"/>
          <p:cNvGrpSpPr/>
          <p:nvPr/>
        </p:nvGrpSpPr>
        <p:grpSpPr>
          <a:xfrm>
            <a:off x="6988612" y="4010355"/>
            <a:ext cx="5479923" cy="1838189"/>
            <a:chOff x="0" y="0"/>
            <a:chExt cx="7306563" cy="2450919"/>
          </a:xfrm>
        </p:grpSpPr>
        <p:sp>
          <p:nvSpPr>
            <p:cNvPr id="127" name="Google Shape;127;p16"/>
            <p:cNvSpPr/>
            <p:nvPr/>
          </p:nvSpPr>
          <p:spPr>
            <a:xfrm>
              <a:off x="0" y="0"/>
              <a:ext cx="988620" cy="1574444"/>
            </a:xfrm>
            <a:custGeom>
              <a:rect b="b" l="l" r="r" t="t"/>
              <a:pathLst>
                <a:path extrusionOk="0" h="1574444" w="988620">
                  <a:moveTo>
                    <a:pt x="0" y="0"/>
                  </a:moveTo>
                  <a:lnTo>
                    <a:pt x="988620" y="0"/>
                  </a:lnTo>
                  <a:lnTo>
                    <a:pt x="988620" y="1574444"/>
                  </a:lnTo>
                  <a:lnTo>
                    <a:pt x="0" y="157444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128" name="Google Shape;128;p16"/>
            <p:cNvSpPr txBox="1"/>
            <p:nvPr/>
          </p:nvSpPr>
          <p:spPr>
            <a:xfrm>
              <a:off x="988620" y="1357449"/>
              <a:ext cx="6317943" cy="109347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One-hot encoding for model compatibility.</a:t>
              </a:r>
              <a:endParaRPr/>
            </a:p>
          </p:txBody>
        </p:sp>
        <p:sp>
          <p:nvSpPr>
            <p:cNvPr id="129" name="Google Shape;129;p16"/>
            <p:cNvSpPr txBox="1"/>
            <p:nvPr/>
          </p:nvSpPr>
          <p:spPr>
            <a:xfrm>
              <a:off x="988620" y="688540"/>
              <a:ext cx="3450740" cy="45931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0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LABEL ENCODING:</a:t>
              </a:r>
              <a:endParaRPr/>
            </a:p>
          </p:txBody>
        </p:sp>
      </p:grpSp>
      <p:grpSp>
        <p:nvGrpSpPr>
          <p:cNvPr id="130" name="Google Shape;130;p16"/>
          <p:cNvGrpSpPr/>
          <p:nvPr/>
        </p:nvGrpSpPr>
        <p:grpSpPr>
          <a:xfrm>
            <a:off x="3056412" y="1098305"/>
            <a:ext cx="11802737" cy="781261"/>
            <a:chOff x="0" y="0"/>
            <a:chExt cx="3108540" cy="205764"/>
          </a:xfrm>
        </p:grpSpPr>
        <p:sp>
          <p:nvSpPr>
            <p:cNvPr id="131" name="Google Shape;131;p16"/>
            <p:cNvSpPr/>
            <p:nvPr/>
          </p:nvSpPr>
          <p:spPr>
            <a:xfrm>
              <a:off x="0" y="0"/>
              <a:ext cx="3108540" cy="205764"/>
            </a:xfrm>
            <a:custGeom>
              <a:rect b="b" l="l" r="r" t="t"/>
              <a:pathLst>
                <a:path extrusionOk="0" h="205764" w="3108540">
                  <a:moveTo>
                    <a:pt x="22302" y="0"/>
                  </a:moveTo>
                  <a:lnTo>
                    <a:pt x="3086238" y="0"/>
                  </a:lnTo>
                  <a:cubicBezTo>
                    <a:pt x="3092153" y="0"/>
                    <a:pt x="3097825" y="2350"/>
                    <a:pt x="3102008" y="6532"/>
                  </a:cubicBezTo>
                  <a:cubicBezTo>
                    <a:pt x="3106190" y="10715"/>
                    <a:pt x="3108540" y="16387"/>
                    <a:pt x="3108540" y="22302"/>
                  </a:cubicBezTo>
                  <a:lnTo>
                    <a:pt x="3108540" y="183462"/>
                  </a:lnTo>
                  <a:cubicBezTo>
                    <a:pt x="3108540" y="195779"/>
                    <a:pt x="3098555" y="205764"/>
                    <a:pt x="3086238" y="205764"/>
                  </a:cubicBezTo>
                  <a:lnTo>
                    <a:pt x="22302" y="205764"/>
                  </a:lnTo>
                  <a:cubicBezTo>
                    <a:pt x="9985" y="205764"/>
                    <a:pt x="0" y="195779"/>
                    <a:pt x="0" y="183462"/>
                  </a:cubicBezTo>
                  <a:lnTo>
                    <a:pt x="0" y="22302"/>
                  </a:lnTo>
                  <a:cubicBezTo>
                    <a:pt x="0" y="9985"/>
                    <a:pt x="9985" y="0"/>
                    <a:pt x="22302" y="0"/>
                  </a:cubicBezTo>
                  <a:close/>
                </a:path>
              </a:pathLst>
            </a:custGeom>
            <a:solidFill>
              <a:srgbClr val="FFE9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16"/>
            <p:cNvSpPr txBox="1"/>
            <p:nvPr/>
          </p:nvSpPr>
          <p:spPr>
            <a:xfrm>
              <a:off x="0" y="19050"/>
              <a:ext cx="3108540" cy="18671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3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3" name="Google Shape;133;p16"/>
          <p:cNvGrpSpPr/>
          <p:nvPr/>
        </p:nvGrpSpPr>
        <p:grpSpPr>
          <a:xfrm>
            <a:off x="12468534" y="4010355"/>
            <a:ext cx="9689559" cy="7254479"/>
            <a:chOff x="0" y="0"/>
            <a:chExt cx="12919412" cy="9672639"/>
          </a:xfrm>
        </p:grpSpPr>
        <p:sp>
          <p:nvSpPr>
            <p:cNvPr id="134" name="Google Shape;134;p16"/>
            <p:cNvSpPr/>
            <p:nvPr/>
          </p:nvSpPr>
          <p:spPr>
            <a:xfrm rot="719827">
              <a:off x="4965341" y="1718568"/>
              <a:ext cx="7277215" cy="7277215"/>
            </a:xfrm>
            <a:custGeom>
              <a:rect b="b" l="l" r="r" t="t"/>
              <a:pathLst>
                <a:path extrusionOk="0" h="7277215" w="7277215">
                  <a:moveTo>
                    <a:pt x="0" y="0"/>
                  </a:moveTo>
                  <a:lnTo>
                    <a:pt x="7277215" y="0"/>
                  </a:lnTo>
                  <a:lnTo>
                    <a:pt x="7277215" y="7277214"/>
                  </a:lnTo>
                  <a:lnTo>
                    <a:pt x="0" y="727721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135" name="Google Shape;135;p16"/>
            <p:cNvSpPr/>
            <p:nvPr/>
          </p:nvSpPr>
          <p:spPr>
            <a:xfrm>
              <a:off x="0" y="0"/>
              <a:ext cx="988620" cy="1574444"/>
            </a:xfrm>
            <a:custGeom>
              <a:rect b="b" l="l" r="r" t="t"/>
              <a:pathLst>
                <a:path extrusionOk="0" h="1574444" w="988620">
                  <a:moveTo>
                    <a:pt x="0" y="0"/>
                  </a:moveTo>
                  <a:lnTo>
                    <a:pt x="988620" y="0"/>
                  </a:lnTo>
                  <a:lnTo>
                    <a:pt x="988620" y="1574444"/>
                  </a:lnTo>
                  <a:lnTo>
                    <a:pt x="0" y="157444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136" name="Google Shape;136;p16"/>
            <p:cNvSpPr txBox="1"/>
            <p:nvPr/>
          </p:nvSpPr>
          <p:spPr>
            <a:xfrm>
              <a:off x="988620" y="1517294"/>
              <a:ext cx="6317943" cy="109347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CNN architectures: VGG16 and ResNet50.</a:t>
              </a:r>
              <a:endParaRPr/>
            </a:p>
          </p:txBody>
        </p:sp>
        <p:sp>
          <p:nvSpPr>
            <p:cNvPr id="137" name="Google Shape;137;p16"/>
            <p:cNvSpPr txBox="1"/>
            <p:nvPr/>
          </p:nvSpPr>
          <p:spPr>
            <a:xfrm>
              <a:off x="988620" y="688540"/>
              <a:ext cx="4611883" cy="45931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0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MODEL CONSTRUCTION:</a:t>
              </a:r>
              <a:endParaRPr/>
            </a:p>
          </p:txBody>
        </p:sp>
      </p:grpSp>
      <p:grpSp>
        <p:nvGrpSpPr>
          <p:cNvPr id="138" name="Google Shape;138;p16"/>
          <p:cNvGrpSpPr/>
          <p:nvPr/>
        </p:nvGrpSpPr>
        <p:grpSpPr>
          <a:xfrm>
            <a:off x="377333" y="7201073"/>
            <a:ext cx="6611278" cy="2057227"/>
            <a:chOff x="0" y="0"/>
            <a:chExt cx="8815038" cy="2742970"/>
          </a:xfrm>
        </p:grpSpPr>
        <p:sp>
          <p:nvSpPr>
            <p:cNvPr id="139" name="Google Shape;139;p16"/>
            <p:cNvSpPr/>
            <p:nvPr/>
          </p:nvSpPr>
          <p:spPr>
            <a:xfrm>
              <a:off x="0" y="0"/>
              <a:ext cx="1192725" cy="1899496"/>
            </a:xfrm>
            <a:custGeom>
              <a:rect b="b" l="l" r="r" t="t"/>
              <a:pathLst>
                <a:path extrusionOk="0" h="1899496" w="1192725">
                  <a:moveTo>
                    <a:pt x="0" y="0"/>
                  </a:moveTo>
                  <a:lnTo>
                    <a:pt x="1192725" y="0"/>
                  </a:lnTo>
                  <a:lnTo>
                    <a:pt x="1192725" y="1899496"/>
                  </a:lnTo>
                  <a:lnTo>
                    <a:pt x="0" y="1899496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140" name="Google Shape;140;p16"/>
            <p:cNvSpPr txBox="1"/>
            <p:nvPr/>
          </p:nvSpPr>
          <p:spPr>
            <a:xfrm>
              <a:off x="1192725" y="1649500"/>
              <a:ext cx="7622313" cy="109347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Keras ImageDataGenerator for increased model resilience.</a:t>
              </a:r>
              <a:endParaRPr/>
            </a:p>
          </p:txBody>
        </p:sp>
        <p:sp>
          <p:nvSpPr>
            <p:cNvPr id="141" name="Google Shape;141;p16"/>
            <p:cNvSpPr txBox="1"/>
            <p:nvPr/>
          </p:nvSpPr>
          <p:spPr>
            <a:xfrm>
              <a:off x="1192725" y="842491"/>
              <a:ext cx="4163162" cy="45931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0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DATA AUGMENTATION:</a:t>
              </a:r>
              <a:endParaRPr/>
            </a:p>
          </p:txBody>
        </p:sp>
      </p:grpSp>
      <p:grpSp>
        <p:nvGrpSpPr>
          <p:cNvPr id="142" name="Google Shape;142;p16"/>
          <p:cNvGrpSpPr/>
          <p:nvPr/>
        </p:nvGrpSpPr>
        <p:grpSpPr>
          <a:xfrm>
            <a:off x="6988612" y="7180060"/>
            <a:ext cx="5479923" cy="2257289"/>
            <a:chOff x="0" y="0"/>
            <a:chExt cx="7306563" cy="3009719"/>
          </a:xfrm>
        </p:grpSpPr>
        <p:sp>
          <p:nvSpPr>
            <p:cNvPr id="143" name="Google Shape;143;p16"/>
            <p:cNvSpPr/>
            <p:nvPr/>
          </p:nvSpPr>
          <p:spPr>
            <a:xfrm>
              <a:off x="0" y="0"/>
              <a:ext cx="988620" cy="1574444"/>
            </a:xfrm>
            <a:custGeom>
              <a:rect b="b" l="l" r="r" t="t"/>
              <a:pathLst>
                <a:path extrusionOk="0" h="1574444" w="988620">
                  <a:moveTo>
                    <a:pt x="0" y="0"/>
                  </a:moveTo>
                  <a:lnTo>
                    <a:pt x="988620" y="0"/>
                  </a:lnTo>
                  <a:lnTo>
                    <a:pt x="988620" y="1574444"/>
                  </a:lnTo>
                  <a:lnTo>
                    <a:pt x="0" y="157444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144" name="Google Shape;144;p16"/>
            <p:cNvSpPr txBox="1"/>
            <p:nvPr/>
          </p:nvSpPr>
          <p:spPr>
            <a:xfrm>
              <a:off x="988620" y="1357449"/>
              <a:ext cx="6317943" cy="165227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Early halting, model checkpointing, and learning rate reduction.</a:t>
              </a:r>
              <a:endParaRPr/>
            </a:p>
          </p:txBody>
        </p:sp>
        <p:sp>
          <p:nvSpPr>
            <p:cNvPr id="145" name="Google Shape;145;p16"/>
            <p:cNvSpPr txBox="1"/>
            <p:nvPr/>
          </p:nvSpPr>
          <p:spPr>
            <a:xfrm>
              <a:off x="988620" y="688540"/>
              <a:ext cx="3450740" cy="45931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0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TRAINING PROCESS:</a:t>
              </a:r>
              <a:endParaRPr/>
            </a:p>
          </p:txBody>
        </p:sp>
      </p:grpSp>
      <p:grpSp>
        <p:nvGrpSpPr>
          <p:cNvPr id="146" name="Google Shape;146;p16"/>
          <p:cNvGrpSpPr/>
          <p:nvPr/>
        </p:nvGrpSpPr>
        <p:grpSpPr>
          <a:xfrm>
            <a:off x="12468534" y="7180060"/>
            <a:ext cx="5479923" cy="1838189"/>
            <a:chOff x="0" y="0"/>
            <a:chExt cx="7306563" cy="2450919"/>
          </a:xfrm>
        </p:grpSpPr>
        <p:sp>
          <p:nvSpPr>
            <p:cNvPr id="147" name="Google Shape;147;p16"/>
            <p:cNvSpPr/>
            <p:nvPr/>
          </p:nvSpPr>
          <p:spPr>
            <a:xfrm>
              <a:off x="0" y="0"/>
              <a:ext cx="988620" cy="1574444"/>
            </a:xfrm>
            <a:custGeom>
              <a:rect b="b" l="l" r="r" t="t"/>
              <a:pathLst>
                <a:path extrusionOk="0" h="1574444" w="988620">
                  <a:moveTo>
                    <a:pt x="0" y="0"/>
                  </a:moveTo>
                  <a:lnTo>
                    <a:pt x="988620" y="0"/>
                  </a:lnTo>
                  <a:lnTo>
                    <a:pt x="988620" y="1574444"/>
                  </a:lnTo>
                  <a:lnTo>
                    <a:pt x="0" y="157444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148" name="Google Shape;148;p16"/>
            <p:cNvSpPr txBox="1"/>
            <p:nvPr/>
          </p:nvSpPr>
          <p:spPr>
            <a:xfrm>
              <a:off x="988620" y="1357449"/>
              <a:ext cx="6317943" cy="109347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Assess models on test set using various metrics.</a:t>
              </a:r>
              <a:endParaRPr/>
            </a:p>
          </p:txBody>
        </p:sp>
        <p:sp>
          <p:nvSpPr>
            <p:cNvPr id="149" name="Google Shape;149;p16"/>
            <p:cNvSpPr txBox="1"/>
            <p:nvPr/>
          </p:nvSpPr>
          <p:spPr>
            <a:xfrm>
              <a:off x="988620" y="688540"/>
              <a:ext cx="3450740" cy="45931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0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EVALUATION:</a:t>
              </a:r>
              <a:endParaRPr/>
            </a:p>
          </p:txBody>
        </p:sp>
      </p:grpSp>
      <p:sp>
        <p:nvSpPr>
          <p:cNvPr id="150" name="Google Shape;150;p16"/>
          <p:cNvSpPr/>
          <p:nvPr/>
        </p:nvSpPr>
        <p:spPr>
          <a:xfrm>
            <a:off x="17134265" y="9258300"/>
            <a:ext cx="950574" cy="950574"/>
          </a:xfrm>
          <a:custGeom>
            <a:rect b="b" l="l" r="r" t="t"/>
            <a:pathLst>
              <a:path extrusionOk="0" h="6350000" w="6350000">
                <a:moveTo>
                  <a:pt x="3175000" y="0"/>
                </a:moveTo>
                <a:cubicBezTo>
                  <a:pt x="1421496" y="0"/>
                  <a:pt x="0" y="1421496"/>
                  <a:pt x="0" y="3175000"/>
                </a:cubicBezTo>
                <a:cubicBezTo>
                  <a:pt x="0" y="4928504"/>
                  <a:pt x="1421496" y="6350000"/>
                  <a:pt x="3175000" y="6350000"/>
                </a:cubicBezTo>
                <a:cubicBezTo>
                  <a:pt x="4928504" y="6350000"/>
                  <a:pt x="6350000" y="4928504"/>
                  <a:pt x="6350000" y="3175000"/>
                </a:cubicBezTo>
                <a:cubicBezTo>
                  <a:pt x="6350000" y="1421496"/>
                  <a:pt x="4928504" y="0"/>
                  <a:pt x="3175000" y="0"/>
                </a:cubicBez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16"/>
          <p:cNvSpPr txBox="1"/>
          <p:nvPr/>
        </p:nvSpPr>
        <p:spPr>
          <a:xfrm>
            <a:off x="4258769" y="2432016"/>
            <a:ext cx="9027535" cy="81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4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017" u="none" cap="none" strike="noStrike">
                <a:solidFill>
                  <a:srgbClr val="0C2640"/>
                </a:solidFill>
                <a:latin typeface="Yusei Magic"/>
                <a:ea typeface="Yusei Magic"/>
                <a:cs typeface="Yusei Magic"/>
                <a:sym typeface="Yusei Magic"/>
              </a:rPr>
              <a:t>METHODOLOGY OVERVIEW</a:t>
            </a:r>
            <a:endParaRPr/>
          </a:p>
        </p:txBody>
      </p:sp>
      <p:sp>
        <p:nvSpPr>
          <p:cNvPr id="152" name="Google Shape;152;p16"/>
          <p:cNvSpPr txBox="1"/>
          <p:nvPr/>
        </p:nvSpPr>
        <p:spPr>
          <a:xfrm>
            <a:off x="5491948" y="1157571"/>
            <a:ext cx="6159541" cy="13582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899" u="none" cap="none" strike="noStrike">
                <a:solidFill>
                  <a:srgbClr val="0C2640"/>
                </a:solidFill>
                <a:latin typeface="Arial"/>
                <a:ea typeface="Arial"/>
                <a:cs typeface="Arial"/>
                <a:sym typeface="Arial"/>
              </a:rPr>
              <a:t>Research Methods</a:t>
            </a:r>
            <a:endParaRPr/>
          </a:p>
          <a:p>
            <a:pPr indent="0" lvl="0" marL="0" marR="0" rtl="0" algn="ctr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899" u="none" cap="none" strike="noStrike">
              <a:solidFill>
                <a:srgbClr val="0C264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C2640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7"/>
          <p:cNvSpPr/>
          <p:nvPr/>
        </p:nvSpPr>
        <p:spPr>
          <a:xfrm>
            <a:off x="12114640" y="0"/>
            <a:ext cx="6173360" cy="10287000"/>
          </a:xfrm>
          <a:custGeom>
            <a:rect b="b" l="l" r="r" t="t"/>
            <a:pathLst>
              <a:path extrusionOk="0" h="10287000" w="6173360">
                <a:moveTo>
                  <a:pt x="0" y="0"/>
                </a:moveTo>
                <a:lnTo>
                  <a:pt x="6173360" y="0"/>
                </a:lnTo>
                <a:lnTo>
                  <a:pt x="617336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261" l="0" r="0" t="-261"/>
            </a:stretch>
          </a:blipFill>
          <a:ln>
            <a:noFill/>
          </a:ln>
        </p:spPr>
      </p:sp>
      <p:sp>
        <p:nvSpPr>
          <p:cNvPr id="158" name="Google Shape;158;p17"/>
          <p:cNvSpPr/>
          <p:nvPr/>
        </p:nvSpPr>
        <p:spPr>
          <a:xfrm>
            <a:off x="797036" y="1466649"/>
            <a:ext cx="9589277" cy="6758892"/>
          </a:xfrm>
          <a:custGeom>
            <a:rect b="b" l="l" r="r" t="t"/>
            <a:pathLst>
              <a:path extrusionOk="0" h="6758892" w="9589277">
                <a:moveTo>
                  <a:pt x="0" y="0"/>
                </a:moveTo>
                <a:lnTo>
                  <a:pt x="9589277" y="0"/>
                </a:lnTo>
                <a:lnTo>
                  <a:pt x="9589277" y="6758891"/>
                </a:lnTo>
                <a:lnTo>
                  <a:pt x="0" y="675889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90528" r="-90528" t="0"/>
            </a:stretch>
          </a:blipFill>
          <a:ln>
            <a:noFill/>
          </a:ln>
        </p:spPr>
      </p:sp>
      <p:sp>
        <p:nvSpPr>
          <p:cNvPr id="159" name="Google Shape;159;p17"/>
          <p:cNvSpPr/>
          <p:nvPr/>
        </p:nvSpPr>
        <p:spPr>
          <a:xfrm>
            <a:off x="17116744" y="9119302"/>
            <a:ext cx="901492" cy="901492"/>
          </a:xfrm>
          <a:custGeom>
            <a:rect b="b" l="l" r="r" t="t"/>
            <a:pathLst>
              <a:path extrusionOk="0" h="6350000" w="6350000">
                <a:moveTo>
                  <a:pt x="3175000" y="0"/>
                </a:moveTo>
                <a:cubicBezTo>
                  <a:pt x="1421496" y="0"/>
                  <a:pt x="0" y="1421496"/>
                  <a:pt x="0" y="3175000"/>
                </a:cubicBezTo>
                <a:cubicBezTo>
                  <a:pt x="0" y="4928504"/>
                  <a:pt x="1421496" y="6350000"/>
                  <a:pt x="3175000" y="6350000"/>
                </a:cubicBezTo>
                <a:cubicBezTo>
                  <a:pt x="4928504" y="6350000"/>
                  <a:pt x="6350000" y="4928504"/>
                  <a:pt x="6350000" y="3175000"/>
                </a:cubicBezTo>
                <a:cubicBezTo>
                  <a:pt x="6350000" y="1421496"/>
                  <a:pt x="4928504" y="0"/>
                  <a:pt x="3175000" y="0"/>
                </a:cubicBez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17"/>
          <p:cNvSpPr txBox="1"/>
          <p:nvPr/>
        </p:nvSpPr>
        <p:spPr>
          <a:xfrm>
            <a:off x="2231653" y="3490355"/>
            <a:ext cx="6720044" cy="28162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4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47" u="none" cap="none" strike="noStrike">
                <a:solidFill>
                  <a:srgbClr val="0C2640"/>
                </a:solidFill>
                <a:latin typeface="Yusei Magic"/>
                <a:ea typeface="Yusei Magic"/>
                <a:cs typeface="Yusei Magic"/>
                <a:sym typeface="Yusei Magic"/>
              </a:rPr>
              <a:t>FLOWCHART OF THE METHODOLOGY.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C2640"/>
        </a:solidFill>
      </p:bgPr>
    </p:bg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8"/>
          <p:cNvSpPr/>
          <p:nvPr/>
        </p:nvSpPr>
        <p:spPr>
          <a:xfrm>
            <a:off x="3265839" y="1183505"/>
            <a:ext cx="10514593" cy="2636638"/>
          </a:xfrm>
          <a:custGeom>
            <a:rect b="b" l="l" r="r" t="t"/>
            <a:pathLst>
              <a:path extrusionOk="0" h="2636638" w="10514593">
                <a:moveTo>
                  <a:pt x="0" y="0"/>
                </a:moveTo>
                <a:lnTo>
                  <a:pt x="10514593" y="0"/>
                </a:lnTo>
                <a:lnTo>
                  <a:pt x="10514593" y="2636638"/>
                </a:lnTo>
                <a:lnTo>
                  <a:pt x="0" y="263663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66" name="Google Shape;166;p18"/>
          <p:cNvSpPr/>
          <p:nvPr/>
        </p:nvSpPr>
        <p:spPr>
          <a:xfrm>
            <a:off x="1028700" y="4349575"/>
            <a:ext cx="1039663" cy="793925"/>
          </a:xfrm>
          <a:custGeom>
            <a:rect b="b" l="l" r="r" t="t"/>
            <a:pathLst>
              <a:path extrusionOk="0" h="793925" w="1039663">
                <a:moveTo>
                  <a:pt x="0" y="0"/>
                </a:moveTo>
                <a:lnTo>
                  <a:pt x="1039663" y="0"/>
                </a:lnTo>
                <a:lnTo>
                  <a:pt x="1039663" y="793925"/>
                </a:lnTo>
                <a:lnTo>
                  <a:pt x="0" y="79392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67" name="Google Shape;167;p18"/>
          <p:cNvSpPr/>
          <p:nvPr/>
        </p:nvSpPr>
        <p:spPr>
          <a:xfrm>
            <a:off x="1028700" y="5674185"/>
            <a:ext cx="1039663" cy="793925"/>
          </a:xfrm>
          <a:custGeom>
            <a:rect b="b" l="l" r="r" t="t"/>
            <a:pathLst>
              <a:path extrusionOk="0" h="793925" w="1039663">
                <a:moveTo>
                  <a:pt x="0" y="0"/>
                </a:moveTo>
                <a:lnTo>
                  <a:pt x="1039663" y="0"/>
                </a:lnTo>
                <a:lnTo>
                  <a:pt x="1039663" y="793925"/>
                </a:lnTo>
                <a:lnTo>
                  <a:pt x="0" y="79392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68" name="Google Shape;168;p18"/>
          <p:cNvSpPr/>
          <p:nvPr/>
        </p:nvSpPr>
        <p:spPr>
          <a:xfrm>
            <a:off x="1028700" y="6998795"/>
            <a:ext cx="1039663" cy="793925"/>
          </a:xfrm>
          <a:custGeom>
            <a:rect b="b" l="l" r="r" t="t"/>
            <a:pathLst>
              <a:path extrusionOk="0" h="793925" w="1039663">
                <a:moveTo>
                  <a:pt x="0" y="0"/>
                </a:moveTo>
                <a:lnTo>
                  <a:pt x="1039663" y="0"/>
                </a:lnTo>
                <a:lnTo>
                  <a:pt x="1039663" y="793924"/>
                </a:lnTo>
                <a:lnTo>
                  <a:pt x="0" y="79392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69" name="Google Shape;169;p18"/>
          <p:cNvSpPr/>
          <p:nvPr/>
        </p:nvSpPr>
        <p:spPr>
          <a:xfrm>
            <a:off x="1028700" y="8323405"/>
            <a:ext cx="1039663" cy="793925"/>
          </a:xfrm>
          <a:custGeom>
            <a:rect b="b" l="l" r="r" t="t"/>
            <a:pathLst>
              <a:path extrusionOk="0" h="793925" w="1039663">
                <a:moveTo>
                  <a:pt x="0" y="0"/>
                </a:moveTo>
                <a:lnTo>
                  <a:pt x="1039663" y="0"/>
                </a:lnTo>
                <a:lnTo>
                  <a:pt x="1039663" y="793924"/>
                </a:lnTo>
                <a:lnTo>
                  <a:pt x="0" y="79392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70" name="Google Shape;170;p18"/>
          <p:cNvSpPr/>
          <p:nvPr/>
        </p:nvSpPr>
        <p:spPr>
          <a:xfrm rot="-489291">
            <a:off x="15629596" y="-2006736"/>
            <a:ext cx="5316807" cy="5477480"/>
          </a:xfrm>
          <a:custGeom>
            <a:rect b="b" l="l" r="r" t="t"/>
            <a:pathLst>
              <a:path extrusionOk="0" h="5477480" w="5316807">
                <a:moveTo>
                  <a:pt x="0" y="0"/>
                </a:moveTo>
                <a:lnTo>
                  <a:pt x="5316808" y="0"/>
                </a:lnTo>
                <a:lnTo>
                  <a:pt x="5316808" y="5477480"/>
                </a:lnTo>
                <a:lnTo>
                  <a:pt x="0" y="547748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71" name="Google Shape;171;p18"/>
          <p:cNvSpPr/>
          <p:nvPr/>
        </p:nvSpPr>
        <p:spPr>
          <a:xfrm flipH="1" rot="-442244">
            <a:off x="-3222831" y="-1402125"/>
            <a:ext cx="5316807" cy="5477480"/>
          </a:xfrm>
          <a:custGeom>
            <a:rect b="b" l="l" r="r" t="t"/>
            <a:pathLst>
              <a:path extrusionOk="0" h="5477480" w="5316807">
                <a:moveTo>
                  <a:pt x="5316808" y="0"/>
                </a:moveTo>
                <a:lnTo>
                  <a:pt x="0" y="0"/>
                </a:lnTo>
                <a:lnTo>
                  <a:pt x="0" y="5477480"/>
                </a:lnTo>
                <a:lnTo>
                  <a:pt x="5316808" y="5477480"/>
                </a:lnTo>
                <a:lnTo>
                  <a:pt x="5316808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72" name="Google Shape;172;p18"/>
          <p:cNvSpPr/>
          <p:nvPr/>
        </p:nvSpPr>
        <p:spPr>
          <a:xfrm>
            <a:off x="17498477" y="9374504"/>
            <a:ext cx="981807" cy="981807"/>
          </a:xfrm>
          <a:custGeom>
            <a:rect b="b" l="l" r="r" t="t"/>
            <a:pathLst>
              <a:path extrusionOk="0" h="6350000" w="6350000">
                <a:moveTo>
                  <a:pt x="3175000" y="0"/>
                </a:moveTo>
                <a:cubicBezTo>
                  <a:pt x="1421496" y="0"/>
                  <a:pt x="0" y="1421496"/>
                  <a:pt x="0" y="3175000"/>
                </a:cubicBezTo>
                <a:cubicBezTo>
                  <a:pt x="0" y="4928504"/>
                  <a:pt x="1421496" y="6350000"/>
                  <a:pt x="3175000" y="6350000"/>
                </a:cubicBezTo>
                <a:cubicBezTo>
                  <a:pt x="4928504" y="6350000"/>
                  <a:pt x="6350000" y="4928504"/>
                  <a:pt x="6350000" y="3175000"/>
                </a:cubicBezTo>
                <a:cubicBezTo>
                  <a:pt x="6350000" y="1421496"/>
                  <a:pt x="4928504" y="0"/>
                  <a:pt x="3175000" y="0"/>
                </a:cubicBez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18"/>
          <p:cNvSpPr txBox="1"/>
          <p:nvPr/>
        </p:nvSpPr>
        <p:spPr>
          <a:xfrm>
            <a:off x="2455584" y="4239243"/>
            <a:ext cx="14481651" cy="4483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Extract EuroSATallBands.zip and filter ".tif" files.</a:t>
            </a:r>
            <a:endParaRPr/>
          </a:p>
        </p:txBody>
      </p:sp>
      <p:sp>
        <p:nvSpPr>
          <p:cNvPr id="174" name="Google Shape;174;p18"/>
          <p:cNvSpPr txBox="1"/>
          <p:nvPr/>
        </p:nvSpPr>
        <p:spPr>
          <a:xfrm>
            <a:off x="4655094" y="1836487"/>
            <a:ext cx="7314222" cy="2201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399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559" u="none" cap="none" strike="noStrike">
                <a:solidFill>
                  <a:srgbClr val="0C2640"/>
                </a:solidFill>
                <a:latin typeface="Yusei Magic"/>
                <a:ea typeface="Yusei Magic"/>
                <a:cs typeface="Yusei Magic"/>
                <a:sym typeface="Yusei Magic"/>
              </a:rPr>
              <a:t>DATA PREPROCESSING</a:t>
            </a:r>
            <a:endParaRPr/>
          </a:p>
          <a:p>
            <a:pPr indent="0" lvl="0" marL="0" marR="0" rtl="0" algn="ctr">
              <a:lnSpc>
                <a:spcPct val="10399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559" u="none" cap="none" strike="noStrike">
                <a:solidFill>
                  <a:srgbClr val="0C2640"/>
                </a:solidFill>
                <a:latin typeface="Yusei Magic"/>
                <a:ea typeface="Yusei Magic"/>
                <a:cs typeface="Yusei Magic"/>
                <a:sym typeface="Yusei Magic"/>
              </a:rPr>
              <a:t>(Specifics):</a:t>
            </a:r>
            <a:endParaRPr/>
          </a:p>
          <a:p>
            <a:pPr indent="0" lvl="0" marL="0" marR="0" rtl="0" algn="ctr">
              <a:lnSpc>
                <a:spcPct val="10399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5559" u="none" cap="none" strike="noStrike">
              <a:solidFill>
                <a:srgbClr val="0C2640"/>
              </a:solidFill>
              <a:latin typeface="Yusei Magic"/>
              <a:ea typeface="Yusei Magic"/>
              <a:cs typeface="Yusei Magic"/>
              <a:sym typeface="Yusei Magic"/>
            </a:endParaRPr>
          </a:p>
        </p:txBody>
      </p:sp>
      <p:sp>
        <p:nvSpPr>
          <p:cNvPr id="175" name="Google Shape;175;p18"/>
          <p:cNvSpPr txBox="1"/>
          <p:nvPr/>
        </p:nvSpPr>
        <p:spPr>
          <a:xfrm>
            <a:off x="2455584" y="5782928"/>
            <a:ext cx="14481651" cy="4483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Min-max scaling for standardization.</a:t>
            </a:r>
            <a:endParaRPr/>
          </a:p>
        </p:txBody>
      </p:sp>
      <p:sp>
        <p:nvSpPr>
          <p:cNvPr id="176" name="Google Shape;176;p18"/>
          <p:cNvSpPr txBox="1"/>
          <p:nvPr/>
        </p:nvSpPr>
        <p:spPr>
          <a:xfrm>
            <a:off x="2455584" y="6888463"/>
            <a:ext cx="14481651" cy="4483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Class balancing for equal representation.</a:t>
            </a:r>
            <a:endParaRPr/>
          </a:p>
        </p:txBody>
      </p:sp>
      <p:sp>
        <p:nvSpPr>
          <p:cNvPr id="177" name="Google Shape;177;p18"/>
          <p:cNvSpPr txBox="1"/>
          <p:nvPr/>
        </p:nvSpPr>
        <p:spPr>
          <a:xfrm>
            <a:off x="2455584" y="8213073"/>
            <a:ext cx="14481651" cy="4483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Stratified division into training and testing sets.</a:t>
            </a:r>
            <a:endParaRPr/>
          </a:p>
        </p:txBody>
      </p:sp>
      <p:grpSp>
        <p:nvGrpSpPr>
          <p:cNvPr id="178" name="Google Shape;178;p18"/>
          <p:cNvGrpSpPr/>
          <p:nvPr/>
        </p:nvGrpSpPr>
        <p:grpSpPr>
          <a:xfrm>
            <a:off x="1028700" y="9331642"/>
            <a:ext cx="15908533" cy="889969"/>
            <a:chOff x="0" y="-57150"/>
            <a:chExt cx="21211378" cy="1186625"/>
          </a:xfrm>
        </p:grpSpPr>
        <p:sp>
          <p:nvSpPr>
            <p:cNvPr id="179" name="Google Shape;179;p18"/>
            <p:cNvSpPr/>
            <p:nvPr/>
          </p:nvSpPr>
          <p:spPr>
            <a:xfrm>
              <a:off x="0" y="70909"/>
              <a:ext cx="1386218" cy="1058566"/>
            </a:xfrm>
            <a:custGeom>
              <a:rect b="b" l="l" r="r" t="t"/>
              <a:pathLst>
                <a:path extrusionOk="0" h="1058566" w="1386218">
                  <a:moveTo>
                    <a:pt x="0" y="0"/>
                  </a:moveTo>
                  <a:lnTo>
                    <a:pt x="1386218" y="0"/>
                  </a:lnTo>
                  <a:lnTo>
                    <a:pt x="1386218" y="1058567"/>
                  </a:lnTo>
                  <a:lnTo>
                    <a:pt x="0" y="105856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180" name="Google Shape;180;p18"/>
            <p:cNvSpPr txBox="1"/>
            <p:nvPr/>
          </p:nvSpPr>
          <p:spPr>
            <a:xfrm>
              <a:off x="1902511" y="-57150"/>
              <a:ext cx="19308867" cy="57869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6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Data Preprocessing Visual: Before and after images of preprocessed data.</a:t>
              </a: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C2640"/>
        </a:solidFill>
      </p:bgPr>
    </p:bg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9"/>
          <p:cNvSpPr/>
          <p:nvPr/>
        </p:nvSpPr>
        <p:spPr>
          <a:xfrm>
            <a:off x="15013739" y="6584745"/>
            <a:ext cx="6065392" cy="5721686"/>
          </a:xfrm>
          <a:custGeom>
            <a:rect b="b" l="l" r="r" t="t"/>
            <a:pathLst>
              <a:path extrusionOk="0" h="5721686" w="6065392">
                <a:moveTo>
                  <a:pt x="0" y="0"/>
                </a:moveTo>
                <a:lnTo>
                  <a:pt x="6065391" y="0"/>
                </a:lnTo>
                <a:lnTo>
                  <a:pt x="6065391" y="5721686"/>
                </a:lnTo>
                <a:lnTo>
                  <a:pt x="0" y="572168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46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86" name="Google Shape;186;p19"/>
          <p:cNvSpPr/>
          <p:nvPr/>
        </p:nvSpPr>
        <p:spPr>
          <a:xfrm>
            <a:off x="-920405" y="-1714003"/>
            <a:ext cx="3637766" cy="4679802"/>
          </a:xfrm>
          <a:custGeom>
            <a:rect b="b" l="l" r="r" t="t"/>
            <a:pathLst>
              <a:path extrusionOk="0" h="4679802" w="3637766">
                <a:moveTo>
                  <a:pt x="0" y="0"/>
                </a:moveTo>
                <a:lnTo>
                  <a:pt x="3637767" y="0"/>
                </a:lnTo>
                <a:lnTo>
                  <a:pt x="3637767" y="4679802"/>
                </a:lnTo>
                <a:lnTo>
                  <a:pt x="0" y="467980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43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87" name="Google Shape;187;p19"/>
          <p:cNvSpPr/>
          <p:nvPr/>
        </p:nvSpPr>
        <p:spPr>
          <a:xfrm>
            <a:off x="3886703" y="1028700"/>
            <a:ext cx="10514593" cy="2636638"/>
          </a:xfrm>
          <a:custGeom>
            <a:rect b="b" l="l" r="r" t="t"/>
            <a:pathLst>
              <a:path extrusionOk="0" h="2636638" w="10514593">
                <a:moveTo>
                  <a:pt x="0" y="0"/>
                </a:moveTo>
                <a:lnTo>
                  <a:pt x="10514594" y="0"/>
                </a:lnTo>
                <a:lnTo>
                  <a:pt x="10514594" y="2636638"/>
                </a:lnTo>
                <a:lnTo>
                  <a:pt x="0" y="263663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188" name="Google Shape;188;p19"/>
          <p:cNvGrpSpPr/>
          <p:nvPr/>
        </p:nvGrpSpPr>
        <p:grpSpPr>
          <a:xfrm>
            <a:off x="3242632" y="923925"/>
            <a:ext cx="11802737" cy="781261"/>
            <a:chOff x="0" y="0"/>
            <a:chExt cx="3108540" cy="205764"/>
          </a:xfrm>
        </p:grpSpPr>
        <p:sp>
          <p:nvSpPr>
            <p:cNvPr id="189" name="Google Shape;189;p19"/>
            <p:cNvSpPr/>
            <p:nvPr/>
          </p:nvSpPr>
          <p:spPr>
            <a:xfrm>
              <a:off x="0" y="0"/>
              <a:ext cx="3108540" cy="205764"/>
            </a:xfrm>
            <a:custGeom>
              <a:rect b="b" l="l" r="r" t="t"/>
              <a:pathLst>
                <a:path extrusionOk="0" h="205764" w="3108540">
                  <a:moveTo>
                    <a:pt x="22302" y="0"/>
                  </a:moveTo>
                  <a:lnTo>
                    <a:pt x="3086238" y="0"/>
                  </a:lnTo>
                  <a:cubicBezTo>
                    <a:pt x="3092153" y="0"/>
                    <a:pt x="3097825" y="2350"/>
                    <a:pt x="3102008" y="6532"/>
                  </a:cubicBezTo>
                  <a:cubicBezTo>
                    <a:pt x="3106190" y="10715"/>
                    <a:pt x="3108540" y="16387"/>
                    <a:pt x="3108540" y="22302"/>
                  </a:cubicBezTo>
                  <a:lnTo>
                    <a:pt x="3108540" y="183462"/>
                  </a:lnTo>
                  <a:cubicBezTo>
                    <a:pt x="3108540" y="195779"/>
                    <a:pt x="3098555" y="205764"/>
                    <a:pt x="3086238" y="205764"/>
                  </a:cubicBezTo>
                  <a:lnTo>
                    <a:pt x="22302" y="205764"/>
                  </a:lnTo>
                  <a:cubicBezTo>
                    <a:pt x="9985" y="205764"/>
                    <a:pt x="0" y="195779"/>
                    <a:pt x="0" y="183462"/>
                  </a:cubicBezTo>
                  <a:lnTo>
                    <a:pt x="0" y="22302"/>
                  </a:lnTo>
                  <a:cubicBezTo>
                    <a:pt x="0" y="9985"/>
                    <a:pt x="9985" y="0"/>
                    <a:pt x="22302" y="0"/>
                  </a:cubicBezTo>
                  <a:close/>
                </a:path>
              </a:pathLst>
            </a:custGeom>
            <a:solidFill>
              <a:srgbClr val="FFE9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9"/>
            <p:cNvSpPr txBox="1"/>
            <p:nvPr/>
          </p:nvSpPr>
          <p:spPr>
            <a:xfrm>
              <a:off x="0" y="19050"/>
              <a:ext cx="3108540" cy="18671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3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1" name="Google Shape;191;p19"/>
          <p:cNvSpPr/>
          <p:nvPr/>
        </p:nvSpPr>
        <p:spPr>
          <a:xfrm>
            <a:off x="1276324" y="4385559"/>
            <a:ext cx="4441894" cy="4626973"/>
          </a:xfrm>
          <a:custGeom>
            <a:rect b="b" l="l" r="r" t="t"/>
            <a:pathLst>
              <a:path extrusionOk="0" h="6350000" w="6096000">
                <a:moveTo>
                  <a:pt x="5969000" y="635000"/>
                </a:moveTo>
                <a:cubicBezTo>
                  <a:pt x="5969000" y="571500"/>
                  <a:pt x="5969000" y="444500"/>
                  <a:pt x="5969000" y="381000"/>
                </a:cubicBezTo>
                <a:lnTo>
                  <a:pt x="5842000" y="381000"/>
                </a:lnTo>
                <a:lnTo>
                  <a:pt x="5842000" y="254000"/>
                </a:lnTo>
                <a:lnTo>
                  <a:pt x="5715000" y="254000"/>
                </a:lnTo>
                <a:lnTo>
                  <a:pt x="5715000" y="127000"/>
                </a:lnTo>
                <a:cubicBezTo>
                  <a:pt x="5651500" y="127000"/>
                  <a:pt x="5524500" y="127000"/>
                  <a:pt x="5461000" y="127000"/>
                </a:cubicBezTo>
                <a:lnTo>
                  <a:pt x="5461000" y="0"/>
                </a:lnTo>
                <a:cubicBezTo>
                  <a:pt x="3853180" y="0"/>
                  <a:pt x="2242820" y="0"/>
                  <a:pt x="635000" y="0"/>
                </a:cubicBezTo>
                <a:lnTo>
                  <a:pt x="635000" y="127000"/>
                </a:lnTo>
                <a:cubicBezTo>
                  <a:pt x="571500" y="127000"/>
                  <a:pt x="444500" y="127000"/>
                  <a:pt x="381000" y="127000"/>
                </a:cubicBezTo>
                <a:lnTo>
                  <a:pt x="381000" y="254000"/>
                </a:lnTo>
                <a:lnTo>
                  <a:pt x="254000" y="254000"/>
                </a:lnTo>
                <a:lnTo>
                  <a:pt x="254000" y="381000"/>
                </a:lnTo>
                <a:lnTo>
                  <a:pt x="127000" y="381000"/>
                </a:lnTo>
                <a:cubicBezTo>
                  <a:pt x="127000" y="444500"/>
                  <a:pt x="127000" y="571500"/>
                  <a:pt x="127000" y="635000"/>
                </a:cubicBezTo>
                <a:lnTo>
                  <a:pt x="0" y="635000"/>
                </a:lnTo>
                <a:cubicBezTo>
                  <a:pt x="0" y="2327910"/>
                  <a:pt x="0" y="4022090"/>
                  <a:pt x="0" y="5715000"/>
                </a:cubicBezTo>
                <a:lnTo>
                  <a:pt x="127000" y="5715000"/>
                </a:lnTo>
                <a:cubicBezTo>
                  <a:pt x="127000" y="5778500"/>
                  <a:pt x="127000" y="5905500"/>
                  <a:pt x="127000" y="5969000"/>
                </a:cubicBezTo>
                <a:lnTo>
                  <a:pt x="254000" y="5969000"/>
                </a:lnTo>
                <a:lnTo>
                  <a:pt x="254000" y="6096000"/>
                </a:lnTo>
                <a:lnTo>
                  <a:pt x="381000" y="6096000"/>
                </a:lnTo>
                <a:lnTo>
                  <a:pt x="381000" y="6223000"/>
                </a:lnTo>
                <a:cubicBezTo>
                  <a:pt x="444500" y="6223000"/>
                  <a:pt x="571500" y="6223000"/>
                  <a:pt x="635000" y="6223000"/>
                </a:cubicBezTo>
                <a:lnTo>
                  <a:pt x="635000" y="6350000"/>
                </a:lnTo>
                <a:cubicBezTo>
                  <a:pt x="2242820" y="6350000"/>
                  <a:pt x="3853180" y="6350000"/>
                  <a:pt x="5461000" y="6350000"/>
                </a:cubicBezTo>
                <a:lnTo>
                  <a:pt x="5461000" y="6223000"/>
                </a:lnTo>
                <a:cubicBezTo>
                  <a:pt x="5524500" y="6223000"/>
                  <a:pt x="5651500" y="6223000"/>
                  <a:pt x="5715000" y="6223000"/>
                </a:cubicBezTo>
                <a:lnTo>
                  <a:pt x="5715000" y="6096000"/>
                </a:lnTo>
                <a:lnTo>
                  <a:pt x="5842000" y="6096000"/>
                </a:lnTo>
                <a:lnTo>
                  <a:pt x="5842000" y="5969000"/>
                </a:lnTo>
                <a:lnTo>
                  <a:pt x="5969000" y="5969000"/>
                </a:lnTo>
                <a:cubicBezTo>
                  <a:pt x="5969000" y="5905500"/>
                  <a:pt x="5969000" y="5778500"/>
                  <a:pt x="5969000" y="5715000"/>
                </a:cubicBezTo>
                <a:lnTo>
                  <a:pt x="6096000" y="5715000"/>
                </a:lnTo>
                <a:cubicBezTo>
                  <a:pt x="6096000" y="4022090"/>
                  <a:pt x="6096000" y="2327910"/>
                  <a:pt x="6096000" y="635000"/>
                </a:cubicBezTo>
                <a:lnTo>
                  <a:pt x="5969000" y="63500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-2081" r="-2082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19"/>
          <p:cNvSpPr/>
          <p:nvPr/>
        </p:nvSpPr>
        <p:spPr>
          <a:xfrm flipH="1">
            <a:off x="17354714" y="9258300"/>
            <a:ext cx="950865" cy="950865"/>
          </a:xfrm>
          <a:custGeom>
            <a:rect b="b" l="l" r="r" t="t"/>
            <a:pathLst>
              <a:path extrusionOk="0" h="6350000" w="6350000">
                <a:moveTo>
                  <a:pt x="3175000" y="0"/>
                </a:moveTo>
                <a:cubicBezTo>
                  <a:pt x="4928504" y="0"/>
                  <a:pt x="6350000" y="1421496"/>
                  <a:pt x="6350000" y="3175000"/>
                </a:cubicBezTo>
                <a:cubicBezTo>
                  <a:pt x="6350000" y="4928504"/>
                  <a:pt x="4928504" y="6350000"/>
                  <a:pt x="3175000" y="6350000"/>
                </a:cubicBezTo>
                <a:cubicBezTo>
                  <a:pt x="1421496" y="6350000"/>
                  <a:pt x="0" y="4928504"/>
                  <a:pt x="0" y="3175000"/>
                </a:cubicBezTo>
                <a:cubicBezTo>
                  <a:pt x="0" y="1421496"/>
                  <a:pt x="1421496" y="0"/>
                  <a:pt x="3175000" y="0"/>
                </a:cubicBez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19"/>
          <p:cNvSpPr txBox="1"/>
          <p:nvPr/>
        </p:nvSpPr>
        <p:spPr>
          <a:xfrm>
            <a:off x="6268923" y="4745625"/>
            <a:ext cx="10175825" cy="426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23850" lvl="1" marL="6477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Char char="•"/>
            </a:pPr>
            <a:r>
              <a:rPr b="0" i="0" lang="en-US" sz="3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Details:</a:t>
            </a:r>
            <a:endParaRPr/>
          </a:p>
          <a:p>
            <a:pPr indent="-431800" lvl="2" marL="12954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Char char="⚬"/>
            </a:pPr>
            <a:r>
              <a:rPr b="0" i="0" lang="en-US" sz="3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VGG16 and ResNet50 architectures.</a:t>
            </a:r>
            <a:endParaRPr/>
          </a:p>
          <a:p>
            <a:pPr indent="-431800" lvl="2" marL="12954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Char char="⚬"/>
            </a:pPr>
            <a:r>
              <a:rPr b="0" i="0" lang="en-US" sz="3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Adjusted for EuroSAT multi-spectral image dimensions.</a:t>
            </a:r>
            <a:endParaRPr/>
          </a:p>
          <a:p>
            <a:pPr indent="-431800" lvl="2" marL="12954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Char char="⚬"/>
            </a:pPr>
            <a:r>
              <a:rPr b="0" i="0" lang="en-US" sz="3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No pre-existing weights for better adaptation.</a:t>
            </a:r>
            <a:endParaRPr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19"/>
          <p:cNvSpPr txBox="1"/>
          <p:nvPr/>
        </p:nvSpPr>
        <p:spPr>
          <a:xfrm>
            <a:off x="4899735" y="2314539"/>
            <a:ext cx="8488531" cy="6512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39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737" u="none" cap="none" strike="noStrike">
                <a:solidFill>
                  <a:srgbClr val="0C2640"/>
                </a:solidFill>
                <a:latin typeface="Yusei Magic"/>
                <a:ea typeface="Yusei Magic"/>
                <a:cs typeface="Yusei Magic"/>
                <a:sym typeface="Yusei Magic"/>
              </a:rPr>
              <a:t>CNN MODEL ARCHITECTURE</a:t>
            </a:r>
            <a:endParaRPr/>
          </a:p>
        </p:txBody>
      </p:sp>
      <p:sp>
        <p:nvSpPr>
          <p:cNvPr id="195" name="Google Shape;195;p19"/>
          <p:cNvSpPr txBox="1"/>
          <p:nvPr/>
        </p:nvSpPr>
        <p:spPr>
          <a:xfrm>
            <a:off x="3274261" y="1092177"/>
            <a:ext cx="11739478" cy="8699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99" u="none" cap="none" strike="noStrike">
                <a:solidFill>
                  <a:srgbClr val="0C2640"/>
                </a:solidFill>
                <a:latin typeface="Arial"/>
                <a:ea typeface="Arial"/>
                <a:cs typeface="Arial"/>
                <a:sym typeface="Arial"/>
              </a:rPr>
              <a:t>Model Architecture</a:t>
            </a:r>
            <a:endParaRPr/>
          </a:p>
          <a:p>
            <a:pPr indent="0" lvl="0" marL="0" marR="0" rtl="0" algn="ctr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99" u="none" cap="none" strike="noStrike">
              <a:solidFill>
                <a:srgbClr val="0C264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C2640"/>
        </a:solidFill>
      </p:bgPr>
    </p:bg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0"/>
          <p:cNvSpPr/>
          <p:nvPr/>
        </p:nvSpPr>
        <p:spPr>
          <a:xfrm>
            <a:off x="3886703" y="1028700"/>
            <a:ext cx="10514593" cy="2636638"/>
          </a:xfrm>
          <a:custGeom>
            <a:rect b="b" l="l" r="r" t="t"/>
            <a:pathLst>
              <a:path extrusionOk="0" h="2636638" w="10514593">
                <a:moveTo>
                  <a:pt x="0" y="0"/>
                </a:moveTo>
                <a:lnTo>
                  <a:pt x="10514594" y="0"/>
                </a:lnTo>
                <a:lnTo>
                  <a:pt x="10514594" y="2636638"/>
                </a:lnTo>
                <a:lnTo>
                  <a:pt x="0" y="263663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201" name="Google Shape;201;p20"/>
          <p:cNvGrpSpPr/>
          <p:nvPr/>
        </p:nvGrpSpPr>
        <p:grpSpPr>
          <a:xfrm>
            <a:off x="3242632" y="923925"/>
            <a:ext cx="11802737" cy="781261"/>
            <a:chOff x="0" y="0"/>
            <a:chExt cx="3108540" cy="205764"/>
          </a:xfrm>
        </p:grpSpPr>
        <p:sp>
          <p:nvSpPr>
            <p:cNvPr id="202" name="Google Shape;202;p20"/>
            <p:cNvSpPr/>
            <p:nvPr/>
          </p:nvSpPr>
          <p:spPr>
            <a:xfrm>
              <a:off x="0" y="0"/>
              <a:ext cx="3108540" cy="205764"/>
            </a:xfrm>
            <a:custGeom>
              <a:rect b="b" l="l" r="r" t="t"/>
              <a:pathLst>
                <a:path extrusionOk="0" h="205764" w="3108540">
                  <a:moveTo>
                    <a:pt x="22302" y="0"/>
                  </a:moveTo>
                  <a:lnTo>
                    <a:pt x="3086238" y="0"/>
                  </a:lnTo>
                  <a:cubicBezTo>
                    <a:pt x="3092153" y="0"/>
                    <a:pt x="3097825" y="2350"/>
                    <a:pt x="3102008" y="6532"/>
                  </a:cubicBezTo>
                  <a:cubicBezTo>
                    <a:pt x="3106190" y="10715"/>
                    <a:pt x="3108540" y="16387"/>
                    <a:pt x="3108540" y="22302"/>
                  </a:cubicBezTo>
                  <a:lnTo>
                    <a:pt x="3108540" y="183462"/>
                  </a:lnTo>
                  <a:cubicBezTo>
                    <a:pt x="3108540" y="195779"/>
                    <a:pt x="3098555" y="205764"/>
                    <a:pt x="3086238" y="205764"/>
                  </a:cubicBezTo>
                  <a:lnTo>
                    <a:pt x="22302" y="205764"/>
                  </a:lnTo>
                  <a:cubicBezTo>
                    <a:pt x="9985" y="205764"/>
                    <a:pt x="0" y="195779"/>
                    <a:pt x="0" y="183462"/>
                  </a:cubicBezTo>
                  <a:lnTo>
                    <a:pt x="0" y="22302"/>
                  </a:lnTo>
                  <a:cubicBezTo>
                    <a:pt x="0" y="9985"/>
                    <a:pt x="9985" y="0"/>
                    <a:pt x="22302" y="0"/>
                  </a:cubicBezTo>
                  <a:close/>
                </a:path>
              </a:pathLst>
            </a:custGeom>
            <a:solidFill>
              <a:srgbClr val="FFE9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20"/>
            <p:cNvSpPr txBox="1"/>
            <p:nvPr/>
          </p:nvSpPr>
          <p:spPr>
            <a:xfrm>
              <a:off x="0" y="19050"/>
              <a:ext cx="3108540" cy="18671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3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4" name="Google Shape;204;p20"/>
          <p:cNvSpPr/>
          <p:nvPr/>
        </p:nvSpPr>
        <p:spPr>
          <a:xfrm>
            <a:off x="1028700" y="4141588"/>
            <a:ext cx="2620171" cy="2676922"/>
          </a:xfrm>
          <a:custGeom>
            <a:rect b="b" l="l" r="r" t="t"/>
            <a:pathLst>
              <a:path extrusionOk="0" h="6350000" w="6215380">
                <a:moveTo>
                  <a:pt x="6085840" y="1851660"/>
                </a:moveTo>
                <a:lnTo>
                  <a:pt x="6085840" y="1719580"/>
                </a:lnTo>
                <a:lnTo>
                  <a:pt x="5953760" y="1719580"/>
                </a:lnTo>
                <a:lnTo>
                  <a:pt x="5953760" y="1587500"/>
                </a:lnTo>
                <a:lnTo>
                  <a:pt x="5821680" y="1587500"/>
                </a:lnTo>
                <a:lnTo>
                  <a:pt x="5821680" y="1455420"/>
                </a:lnTo>
                <a:lnTo>
                  <a:pt x="5689600" y="1455420"/>
                </a:lnTo>
                <a:lnTo>
                  <a:pt x="5689600" y="1323340"/>
                </a:lnTo>
                <a:lnTo>
                  <a:pt x="5557520" y="1323340"/>
                </a:lnTo>
                <a:lnTo>
                  <a:pt x="5557520" y="1189990"/>
                </a:lnTo>
                <a:lnTo>
                  <a:pt x="5425440" y="1189990"/>
                </a:lnTo>
                <a:lnTo>
                  <a:pt x="5425440" y="1057910"/>
                </a:lnTo>
                <a:lnTo>
                  <a:pt x="5293360" y="1057910"/>
                </a:lnTo>
                <a:lnTo>
                  <a:pt x="5293360" y="925830"/>
                </a:lnTo>
                <a:lnTo>
                  <a:pt x="5161280" y="925830"/>
                </a:lnTo>
                <a:lnTo>
                  <a:pt x="5161280" y="793750"/>
                </a:lnTo>
                <a:lnTo>
                  <a:pt x="5029200" y="793750"/>
                </a:lnTo>
                <a:lnTo>
                  <a:pt x="5029200" y="661670"/>
                </a:lnTo>
                <a:lnTo>
                  <a:pt x="4897120" y="661670"/>
                </a:lnTo>
                <a:lnTo>
                  <a:pt x="4897120" y="529590"/>
                </a:lnTo>
                <a:lnTo>
                  <a:pt x="4762500" y="529590"/>
                </a:lnTo>
                <a:lnTo>
                  <a:pt x="4762500" y="397510"/>
                </a:lnTo>
                <a:lnTo>
                  <a:pt x="4630420" y="397510"/>
                </a:lnTo>
                <a:lnTo>
                  <a:pt x="4630420" y="264160"/>
                </a:lnTo>
                <a:lnTo>
                  <a:pt x="4498340" y="264160"/>
                </a:lnTo>
                <a:lnTo>
                  <a:pt x="4498340" y="132080"/>
                </a:lnTo>
                <a:lnTo>
                  <a:pt x="4366260" y="132080"/>
                </a:lnTo>
                <a:lnTo>
                  <a:pt x="4366260" y="0"/>
                </a:lnTo>
                <a:cubicBezTo>
                  <a:pt x="3530600" y="0"/>
                  <a:pt x="2688590" y="0"/>
                  <a:pt x="1852930" y="0"/>
                </a:cubicBezTo>
                <a:lnTo>
                  <a:pt x="1852930" y="132080"/>
                </a:lnTo>
                <a:lnTo>
                  <a:pt x="1720850" y="132080"/>
                </a:lnTo>
                <a:lnTo>
                  <a:pt x="1720850" y="264160"/>
                </a:lnTo>
                <a:lnTo>
                  <a:pt x="1587500" y="264160"/>
                </a:lnTo>
                <a:lnTo>
                  <a:pt x="1587500" y="396240"/>
                </a:lnTo>
                <a:lnTo>
                  <a:pt x="1455420" y="396240"/>
                </a:lnTo>
                <a:lnTo>
                  <a:pt x="1455420" y="528320"/>
                </a:lnTo>
                <a:lnTo>
                  <a:pt x="1323340" y="528320"/>
                </a:lnTo>
                <a:lnTo>
                  <a:pt x="1323340" y="660400"/>
                </a:lnTo>
                <a:lnTo>
                  <a:pt x="1189990" y="660400"/>
                </a:lnTo>
                <a:lnTo>
                  <a:pt x="1189990" y="792480"/>
                </a:lnTo>
                <a:lnTo>
                  <a:pt x="1057910" y="792480"/>
                </a:lnTo>
                <a:lnTo>
                  <a:pt x="1057910" y="924560"/>
                </a:lnTo>
                <a:lnTo>
                  <a:pt x="925830" y="924560"/>
                </a:lnTo>
                <a:lnTo>
                  <a:pt x="925830" y="1056640"/>
                </a:lnTo>
                <a:lnTo>
                  <a:pt x="793750" y="1056640"/>
                </a:lnTo>
                <a:lnTo>
                  <a:pt x="793750" y="1188720"/>
                </a:lnTo>
                <a:lnTo>
                  <a:pt x="661670" y="1188720"/>
                </a:lnTo>
                <a:lnTo>
                  <a:pt x="661670" y="1320800"/>
                </a:lnTo>
                <a:lnTo>
                  <a:pt x="529590" y="1320800"/>
                </a:lnTo>
                <a:lnTo>
                  <a:pt x="529590" y="1452880"/>
                </a:lnTo>
                <a:lnTo>
                  <a:pt x="397510" y="1452880"/>
                </a:lnTo>
                <a:lnTo>
                  <a:pt x="397510" y="1587500"/>
                </a:lnTo>
                <a:lnTo>
                  <a:pt x="264160" y="1587500"/>
                </a:lnTo>
                <a:lnTo>
                  <a:pt x="264160" y="1719580"/>
                </a:lnTo>
                <a:lnTo>
                  <a:pt x="132080" y="1719580"/>
                </a:lnTo>
                <a:lnTo>
                  <a:pt x="132080" y="1851660"/>
                </a:lnTo>
                <a:lnTo>
                  <a:pt x="0" y="1851660"/>
                </a:lnTo>
                <a:cubicBezTo>
                  <a:pt x="0" y="2731770"/>
                  <a:pt x="0" y="3618230"/>
                  <a:pt x="0" y="4497070"/>
                </a:cubicBezTo>
                <a:lnTo>
                  <a:pt x="132080" y="4497070"/>
                </a:lnTo>
                <a:lnTo>
                  <a:pt x="132080" y="4629150"/>
                </a:lnTo>
                <a:lnTo>
                  <a:pt x="264160" y="4629150"/>
                </a:lnTo>
                <a:lnTo>
                  <a:pt x="264160" y="4762500"/>
                </a:lnTo>
                <a:lnTo>
                  <a:pt x="396240" y="4762500"/>
                </a:lnTo>
                <a:lnTo>
                  <a:pt x="396240" y="4894580"/>
                </a:lnTo>
                <a:lnTo>
                  <a:pt x="528320" y="4894580"/>
                </a:lnTo>
                <a:lnTo>
                  <a:pt x="528320" y="5026660"/>
                </a:lnTo>
                <a:lnTo>
                  <a:pt x="660400" y="5026660"/>
                </a:lnTo>
                <a:lnTo>
                  <a:pt x="660400" y="5158740"/>
                </a:lnTo>
                <a:lnTo>
                  <a:pt x="792480" y="5158740"/>
                </a:lnTo>
                <a:lnTo>
                  <a:pt x="792480" y="5290820"/>
                </a:lnTo>
                <a:lnTo>
                  <a:pt x="924560" y="5290820"/>
                </a:lnTo>
                <a:lnTo>
                  <a:pt x="924560" y="5422900"/>
                </a:lnTo>
                <a:lnTo>
                  <a:pt x="1056640" y="5422900"/>
                </a:lnTo>
                <a:lnTo>
                  <a:pt x="1056640" y="5554980"/>
                </a:lnTo>
                <a:lnTo>
                  <a:pt x="1188720" y="5554980"/>
                </a:lnTo>
                <a:lnTo>
                  <a:pt x="1188720" y="5687060"/>
                </a:lnTo>
                <a:lnTo>
                  <a:pt x="1320800" y="5687060"/>
                </a:lnTo>
                <a:lnTo>
                  <a:pt x="1320800" y="5819140"/>
                </a:lnTo>
                <a:lnTo>
                  <a:pt x="1452880" y="5819140"/>
                </a:lnTo>
                <a:lnTo>
                  <a:pt x="1452880" y="5951220"/>
                </a:lnTo>
                <a:lnTo>
                  <a:pt x="1587500" y="5951220"/>
                </a:lnTo>
                <a:lnTo>
                  <a:pt x="1587500" y="6083300"/>
                </a:lnTo>
                <a:lnTo>
                  <a:pt x="1719580" y="6083300"/>
                </a:lnTo>
                <a:lnTo>
                  <a:pt x="1719580" y="6215380"/>
                </a:lnTo>
                <a:lnTo>
                  <a:pt x="1851660" y="6215380"/>
                </a:lnTo>
                <a:lnTo>
                  <a:pt x="1851660" y="6350000"/>
                </a:lnTo>
                <a:cubicBezTo>
                  <a:pt x="2687320" y="6350000"/>
                  <a:pt x="3529330" y="6350000"/>
                  <a:pt x="4364990" y="6350000"/>
                </a:cubicBezTo>
                <a:lnTo>
                  <a:pt x="4364990" y="6217920"/>
                </a:lnTo>
                <a:lnTo>
                  <a:pt x="4497070" y="6217920"/>
                </a:lnTo>
                <a:lnTo>
                  <a:pt x="4497070" y="6085840"/>
                </a:lnTo>
                <a:lnTo>
                  <a:pt x="4629150" y="6085840"/>
                </a:lnTo>
                <a:lnTo>
                  <a:pt x="4629150" y="5953760"/>
                </a:lnTo>
                <a:lnTo>
                  <a:pt x="4762500" y="5953760"/>
                </a:lnTo>
                <a:lnTo>
                  <a:pt x="4762500" y="5821680"/>
                </a:lnTo>
                <a:lnTo>
                  <a:pt x="4894580" y="5821680"/>
                </a:lnTo>
                <a:lnTo>
                  <a:pt x="4894580" y="5689600"/>
                </a:lnTo>
                <a:lnTo>
                  <a:pt x="5026660" y="5689600"/>
                </a:lnTo>
                <a:lnTo>
                  <a:pt x="5026660" y="5557520"/>
                </a:lnTo>
                <a:lnTo>
                  <a:pt x="5158740" y="5557520"/>
                </a:lnTo>
                <a:lnTo>
                  <a:pt x="5158740" y="5425440"/>
                </a:lnTo>
                <a:lnTo>
                  <a:pt x="5290820" y="5425440"/>
                </a:lnTo>
                <a:lnTo>
                  <a:pt x="5290820" y="5293360"/>
                </a:lnTo>
                <a:lnTo>
                  <a:pt x="5422900" y="5293360"/>
                </a:lnTo>
                <a:lnTo>
                  <a:pt x="5422900" y="5161280"/>
                </a:lnTo>
                <a:lnTo>
                  <a:pt x="5554980" y="5161280"/>
                </a:lnTo>
                <a:lnTo>
                  <a:pt x="5554980" y="5029200"/>
                </a:lnTo>
                <a:lnTo>
                  <a:pt x="5687060" y="5029200"/>
                </a:lnTo>
                <a:lnTo>
                  <a:pt x="5687060" y="4897120"/>
                </a:lnTo>
                <a:lnTo>
                  <a:pt x="5819140" y="4897120"/>
                </a:lnTo>
                <a:lnTo>
                  <a:pt x="5819140" y="4762500"/>
                </a:lnTo>
                <a:lnTo>
                  <a:pt x="5951220" y="4762500"/>
                </a:lnTo>
                <a:lnTo>
                  <a:pt x="5951220" y="4630420"/>
                </a:lnTo>
                <a:lnTo>
                  <a:pt x="6083300" y="4630420"/>
                </a:lnTo>
                <a:lnTo>
                  <a:pt x="6083300" y="4498340"/>
                </a:lnTo>
                <a:lnTo>
                  <a:pt x="6215380" y="4498340"/>
                </a:lnTo>
                <a:cubicBezTo>
                  <a:pt x="6215380" y="3618230"/>
                  <a:pt x="6215380" y="2731770"/>
                  <a:pt x="6215380" y="1852930"/>
                </a:cubicBezTo>
                <a:lnTo>
                  <a:pt x="6085840" y="185293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26668" r="-26670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20"/>
          <p:cNvSpPr/>
          <p:nvPr/>
        </p:nvSpPr>
        <p:spPr>
          <a:xfrm>
            <a:off x="14638058" y="6581378"/>
            <a:ext cx="2620171" cy="2676922"/>
          </a:xfrm>
          <a:custGeom>
            <a:rect b="b" l="l" r="r" t="t"/>
            <a:pathLst>
              <a:path extrusionOk="0" h="6350000" w="6215380">
                <a:moveTo>
                  <a:pt x="6085840" y="1851660"/>
                </a:moveTo>
                <a:lnTo>
                  <a:pt x="6085840" y="1719580"/>
                </a:lnTo>
                <a:lnTo>
                  <a:pt x="5953760" y="1719580"/>
                </a:lnTo>
                <a:lnTo>
                  <a:pt x="5953760" y="1587500"/>
                </a:lnTo>
                <a:lnTo>
                  <a:pt x="5821680" y="1587500"/>
                </a:lnTo>
                <a:lnTo>
                  <a:pt x="5821680" y="1455420"/>
                </a:lnTo>
                <a:lnTo>
                  <a:pt x="5689600" y="1455420"/>
                </a:lnTo>
                <a:lnTo>
                  <a:pt x="5689600" y="1323340"/>
                </a:lnTo>
                <a:lnTo>
                  <a:pt x="5557520" y="1323340"/>
                </a:lnTo>
                <a:lnTo>
                  <a:pt x="5557520" y="1189990"/>
                </a:lnTo>
                <a:lnTo>
                  <a:pt x="5425440" y="1189990"/>
                </a:lnTo>
                <a:lnTo>
                  <a:pt x="5425440" y="1057910"/>
                </a:lnTo>
                <a:lnTo>
                  <a:pt x="5293360" y="1057910"/>
                </a:lnTo>
                <a:lnTo>
                  <a:pt x="5293360" y="925830"/>
                </a:lnTo>
                <a:lnTo>
                  <a:pt x="5161280" y="925830"/>
                </a:lnTo>
                <a:lnTo>
                  <a:pt x="5161280" y="793750"/>
                </a:lnTo>
                <a:lnTo>
                  <a:pt x="5029200" y="793750"/>
                </a:lnTo>
                <a:lnTo>
                  <a:pt x="5029200" y="661670"/>
                </a:lnTo>
                <a:lnTo>
                  <a:pt x="4897120" y="661670"/>
                </a:lnTo>
                <a:lnTo>
                  <a:pt x="4897120" y="529590"/>
                </a:lnTo>
                <a:lnTo>
                  <a:pt x="4762500" y="529590"/>
                </a:lnTo>
                <a:lnTo>
                  <a:pt x="4762500" y="397510"/>
                </a:lnTo>
                <a:lnTo>
                  <a:pt x="4630420" y="397510"/>
                </a:lnTo>
                <a:lnTo>
                  <a:pt x="4630420" y="264160"/>
                </a:lnTo>
                <a:lnTo>
                  <a:pt x="4498340" y="264160"/>
                </a:lnTo>
                <a:lnTo>
                  <a:pt x="4498340" y="132080"/>
                </a:lnTo>
                <a:lnTo>
                  <a:pt x="4366260" y="132080"/>
                </a:lnTo>
                <a:lnTo>
                  <a:pt x="4366260" y="0"/>
                </a:lnTo>
                <a:cubicBezTo>
                  <a:pt x="3530600" y="0"/>
                  <a:pt x="2688590" y="0"/>
                  <a:pt x="1852930" y="0"/>
                </a:cubicBezTo>
                <a:lnTo>
                  <a:pt x="1852930" y="132080"/>
                </a:lnTo>
                <a:lnTo>
                  <a:pt x="1720850" y="132080"/>
                </a:lnTo>
                <a:lnTo>
                  <a:pt x="1720850" y="264160"/>
                </a:lnTo>
                <a:lnTo>
                  <a:pt x="1587500" y="264160"/>
                </a:lnTo>
                <a:lnTo>
                  <a:pt x="1587500" y="396240"/>
                </a:lnTo>
                <a:lnTo>
                  <a:pt x="1455420" y="396240"/>
                </a:lnTo>
                <a:lnTo>
                  <a:pt x="1455420" y="528320"/>
                </a:lnTo>
                <a:lnTo>
                  <a:pt x="1323340" y="528320"/>
                </a:lnTo>
                <a:lnTo>
                  <a:pt x="1323340" y="660400"/>
                </a:lnTo>
                <a:lnTo>
                  <a:pt x="1189990" y="660400"/>
                </a:lnTo>
                <a:lnTo>
                  <a:pt x="1189990" y="792480"/>
                </a:lnTo>
                <a:lnTo>
                  <a:pt x="1057910" y="792480"/>
                </a:lnTo>
                <a:lnTo>
                  <a:pt x="1057910" y="924560"/>
                </a:lnTo>
                <a:lnTo>
                  <a:pt x="925830" y="924560"/>
                </a:lnTo>
                <a:lnTo>
                  <a:pt x="925830" y="1056640"/>
                </a:lnTo>
                <a:lnTo>
                  <a:pt x="793750" y="1056640"/>
                </a:lnTo>
                <a:lnTo>
                  <a:pt x="793750" y="1188720"/>
                </a:lnTo>
                <a:lnTo>
                  <a:pt x="661670" y="1188720"/>
                </a:lnTo>
                <a:lnTo>
                  <a:pt x="661670" y="1320800"/>
                </a:lnTo>
                <a:lnTo>
                  <a:pt x="529590" y="1320800"/>
                </a:lnTo>
                <a:lnTo>
                  <a:pt x="529590" y="1452880"/>
                </a:lnTo>
                <a:lnTo>
                  <a:pt x="397510" y="1452880"/>
                </a:lnTo>
                <a:lnTo>
                  <a:pt x="397510" y="1587500"/>
                </a:lnTo>
                <a:lnTo>
                  <a:pt x="264160" y="1587500"/>
                </a:lnTo>
                <a:lnTo>
                  <a:pt x="264160" y="1719580"/>
                </a:lnTo>
                <a:lnTo>
                  <a:pt x="132080" y="1719580"/>
                </a:lnTo>
                <a:lnTo>
                  <a:pt x="132080" y="1851660"/>
                </a:lnTo>
                <a:lnTo>
                  <a:pt x="0" y="1851660"/>
                </a:lnTo>
                <a:cubicBezTo>
                  <a:pt x="0" y="2731770"/>
                  <a:pt x="0" y="3618230"/>
                  <a:pt x="0" y="4497070"/>
                </a:cubicBezTo>
                <a:lnTo>
                  <a:pt x="132080" y="4497070"/>
                </a:lnTo>
                <a:lnTo>
                  <a:pt x="132080" y="4629150"/>
                </a:lnTo>
                <a:lnTo>
                  <a:pt x="264160" y="4629150"/>
                </a:lnTo>
                <a:lnTo>
                  <a:pt x="264160" y="4762500"/>
                </a:lnTo>
                <a:lnTo>
                  <a:pt x="396240" y="4762500"/>
                </a:lnTo>
                <a:lnTo>
                  <a:pt x="396240" y="4894580"/>
                </a:lnTo>
                <a:lnTo>
                  <a:pt x="528320" y="4894580"/>
                </a:lnTo>
                <a:lnTo>
                  <a:pt x="528320" y="5026660"/>
                </a:lnTo>
                <a:lnTo>
                  <a:pt x="660400" y="5026660"/>
                </a:lnTo>
                <a:lnTo>
                  <a:pt x="660400" y="5158740"/>
                </a:lnTo>
                <a:lnTo>
                  <a:pt x="792480" y="5158740"/>
                </a:lnTo>
                <a:lnTo>
                  <a:pt x="792480" y="5290820"/>
                </a:lnTo>
                <a:lnTo>
                  <a:pt x="924560" y="5290820"/>
                </a:lnTo>
                <a:lnTo>
                  <a:pt x="924560" y="5422900"/>
                </a:lnTo>
                <a:lnTo>
                  <a:pt x="1056640" y="5422900"/>
                </a:lnTo>
                <a:lnTo>
                  <a:pt x="1056640" y="5554980"/>
                </a:lnTo>
                <a:lnTo>
                  <a:pt x="1188720" y="5554980"/>
                </a:lnTo>
                <a:lnTo>
                  <a:pt x="1188720" y="5687060"/>
                </a:lnTo>
                <a:lnTo>
                  <a:pt x="1320800" y="5687060"/>
                </a:lnTo>
                <a:lnTo>
                  <a:pt x="1320800" y="5819140"/>
                </a:lnTo>
                <a:lnTo>
                  <a:pt x="1452880" y="5819140"/>
                </a:lnTo>
                <a:lnTo>
                  <a:pt x="1452880" y="5951220"/>
                </a:lnTo>
                <a:lnTo>
                  <a:pt x="1587500" y="5951220"/>
                </a:lnTo>
                <a:lnTo>
                  <a:pt x="1587500" y="6083300"/>
                </a:lnTo>
                <a:lnTo>
                  <a:pt x="1719580" y="6083300"/>
                </a:lnTo>
                <a:lnTo>
                  <a:pt x="1719580" y="6215380"/>
                </a:lnTo>
                <a:lnTo>
                  <a:pt x="1851660" y="6215380"/>
                </a:lnTo>
                <a:lnTo>
                  <a:pt x="1851660" y="6350000"/>
                </a:lnTo>
                <a:cubicBezTo>
                  <a:pt x="2687320" y="6350000"/>
                  <a:pt x="3529330" y="6350000"/>
                  <a:pt x="4364990" y="6350000"/>
                </a:cubicBezTo>
                <a:lnTo>
                  <a:pt x="4364990" y="6217920"/>
                </a:lnTo>
                <a:lnTo>
                  <a:pt x="4497070" y="6217920"/>
                </a:lnTo>
                <a:lnTo>
                  <a:pt x="4497070" y="6085840"/>
                </a:lnTo>
                <a:lnTo>
                  <a:pt x="4629150" y="6085840"/>
                </a:lnTo>
                <a:lnTo>
                  <a:pt x="4629150" y="5953760"/>
                </a:lnTo>
                <a:lnTo>
                  <a:pt x="4762500" y="5953760"/>
                </a:lnTo>
                <a:lnTo>
                  <a:pt x="4762500" y="5821680"/>
                </a:lnTo>
                <a:lnTo>
                  <a:pt x="4894580" y="5821680"/>
                </a:lnTo>
                <a:lnTo>
                  <a:pt x="4894580" y="5689600"/>
                </a:lnTo>
                <a:lnTo>
                  <a:pt x="5026660" y="5689600"/>
                </a:lnTo>
                <a:lnTo>
                  <a:pt x="5026660" y="5557520"/>
                </a:lnTo>
                <a:lnTo>
                  <a:pt x="5158740" y="5557520"/>
                </a:lnTo>
                <a:lnTo>
                  <a:pt x="5158740" y="5425440"/>
                </a:lnTo>
                <a:lnTo>
                  <a:pt x="5290820" y="5425440"/>
                </a:lnTo>
                <a:lnTo>
                  <a:pt x="5290820" y="5293360"/>
                </a:lnTo>
                <a:lnTo>
                  <a:pt x="5422900" y="5293360"/>
                </a:lnTo>
                <a:lnTo>
                  <a:pt x="5422900" y="5161280"/>
                </a:lnTo>
                <a:lnTo>
                  <a:pt x="5554980" y="5161280"/>
                </a:lnTo>
                <a:lnTo>
                  <a:pt x="5554980" y="5029200"/>
                </a:lnTo>
                <a:lnTo>
                  <a:pt x="5687060" y="5029200"/>
                </a:lnTo>
                <a:lnTo>
                  <a:pt x="5687060" y="4897120"/>
                </a:lnTo>
                <a:lnTo>
                  <a:pt x="5819140" y="4897120"/>
                </a:lnTo>
                <a:lnTo>
                  <a:pt x="5819140" y="4762500"/>
                </a:lnTo>
                <a:lnTo>
                  <a:pt x="5951220" y="4762500"/>
                </a:lnTo>
                <a:lnTo>
                  <a:pt x="5951220" y="4630420"/>
                </a:lnTo>
                <a:lnTo>
                  <a:pt x="6083300" y="4630420"/>
                </a:lnTo>
                <a:lnTo>
                  <a:pt x="6083300" y="4498340"/>
                </a:lnTo>
                <a:lnTo>
                  <a:pt x="6215380" y="4498340"/>
                </a:lnTo>
                <a:cubicBezTo>
                  <a:pt x="6215380" y="3618230"/>
                  <a:pt x="6215380" y="2731770"/>
                  <a:pt x="6215380" y="1852930"/>
                </a:cubicBezTo>
                <a:lnTo>
                  <a:pt x="6085840" y="185293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-37320" r="-37318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20"/>
          <p:cNvSpPr/>
          <p:nvPr/>
        </p:nvSpPr>
        <p:spPr>
          <a:xfrm rot="-1895690">
            <a:off x="16125434" y="-1218534"/>
            <a:ext cx="4735721" cy="4735721"/>
          </a:xfrm>
          <a:custGeom>
            <a:rect b="b" l="l" r="r" t="t"/>
            <a:pathLst>
              <a:path extrusionOk="0" h="4735721" w="4735721">
                <a:moveTo>
                  <a:pt x="0" y="0"/>
                </a:moveTo>
                <a:lnTo>
                  <a:pt x="4735721" y="0"/>
                </a:lnTo>
                <a:lnTo>
                  <a:pt x="4735721" y="4735721"/>
                </a:lnTo>
                <a:lnTo>
                  <a:pt x="0" y="473572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07" name="Google Shape;207;p20"/>
          <p:cNvSpPr/>
          <p:nvPr/>
        </p:nvSpPr>
        <p:spPr>
          <a:xfrm>
            <a:off x="-4467608" y="6818510"/>
            <a:ext cx="6474652" cy="4273270"/>
          </a:xfrm>
          <a:custGeom>
            <a:rect b="b" l="l" r="r" t="t"/>
            <a:pathLst>
              <a:path extrusionOk="0" h="4273270" w="6474652">
                <a:moveTo>
                  <a:pt x="0" y="0"/>
                </a:moveTo>
                <a:lnTo>
                  <a:pt x="6474653" y="0"/>
                </a:lnTo>
                <a:lnTo>
                  <a:pt x="6474653" y="4273271"/>
                </a:lnTo>
                <a:lnTo>
                  <a:pt x="0" y="427327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08" name="Google Shape;208;p20"/>
          <p:cNvSpPr/>
          <p:nvPr/>
        </p:nvSpPr>
        <p:spPr>
          <a:xfrm>
            <a:off x="17375447" y="9374447"/>
            <a:ext cx="912553" cy="912553"/>
          </a:xfrm>
          <a:custGeom>
            <a:rect b="b" l="l" r="r" t="t"/>
            <a:pathLst>
              <a:path extrusionOk="0" h="6350000" w="6350000">
                <a:moveTo>
                  <a:pt x="3175000" y="0"/>
                </a:moveTo>
                <a:cubicBezTo>
                  <a:pt x="1421496" y="0"/>
                  <a:pt x="0" y="1421496"/>
                  <a:pt x="0" y="3175000"/>
                </a:cubicBezTo>
                <a:cubicBezTo>
                  <a:pt x="0" y="4928504"/>
                  <a:pt x="1421496" y="6350000"/>
                  <a:pt x="3175000" y="6350000"/>
                </a:cubicBezTo>
                <a:cubicBezTo>
                  <a:pt x="4928504" y="6350000"/>
                  <a:pt x="6350000" y="4928504"/>
                  <a:pt x="6350000" y="3175000"/>
                </a:cubicBezTo>
                <a:cubicBezTo>
                  <a:pt x="6350000" y="1421496"/>
                  <a:pt x="4928504" y="0"/>
                  <a:pt x="3175000" y="0"/>
                </a:cubicBez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20"/>
          <p:cNvSpPr txBox="1"/>
          <p:nvPr/>
        </p:nvSpPr>
        <p:spPr>
          <a:xfrm>
            <a:off x="3880999" y="2084993"/>
            <a:ext cx="10276242" cy="14476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401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432" u="none" cap="none" strike="noStrike">
                <a:solidFill>
                  <a:srgbClr val="0C2640"/>
                </a:solidFill>
                <a:latin typeface="Yusei Magic"/>
                <a:ea typeface="Yusei Magic"/>
                <a:cs typeface="Yusei Magic"/>
                <a:sym typeface="Yusei Magic"/>
              </a:rPr>
              <a:t>DATA AUGMENTATION FOR MODEL ROBUSTNESS</a:t>
            </a:r>
            <a:endParaRPr/>
          </a:p>
        </p:txBody>
      </p:sp>
      <p:sp>
        <p:nvSpPr>
          <p:cNvPr id="210" name="Google Shape;210;p20"/>
          <p:cNvSpPr txBox="1"/>
          <p:nvPr/>
        </p:nvSpPr>
        <p:spPr>
          <a:xfrm>
            <a:off x="3274261" y="1092177"/>
            <a:ext cx="11739478" cy="8699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99" u="none" cap="none" strike="noStrike">
                <a:solidFill>
                  <a:srgbClr val="0C2640"/>
                </a:solidFill>
                <a:latin typeface="Arial"/>
                <a:ea typeface="Arial"/>
                <a:cs typeface="Arial"/>
                <a:sym typeface="Arial"/>
              </a:rPr>
              <a:t>Data Augmentation</a:t>
            </a:r>
            <a:endParaRPr/>
          </a:p>
          <a:p>
            <a:pPr indent="0" lvl="0" marL="0" marR="0" rtl="0" algn="ctr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99" u="none" cap="none" strike="noStrike">
              <a:solidFill>
                <a:srgbClr val="0C26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p20"/>
          <p:cNvSpPr txBox="1"/>
          <p:nvPr/>
        </p:nvSpPr>
        <p:spPr>
          <a:xfrm>
            <a:off x="3886703" y="4742869"/>
            <a:ext cx="11167328" cy="28460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91465" lvl="1" marL="582932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Arial"/>
              <a:buChar char="•"/>
            </a:pPr>
            <a:r>
              <a:rPr b="0" i="0" lang="en-US" sz="2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Techniques:</a:t>
            </a:r>
            <a:endParaRPr/>
          </a:p>
          <a:p>
            <a:pPr indent="-388621" lvl="2" marL="1165863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Arial"/>
              <a:buChar char="⚬"/>
            </a:pPr>
            <a:r>
              <a:rPr b="0" i="0" lang="en-US" sz="2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Rotation, zooming, flipping via Keras ImageDataGenerator.</a:t>
            </a:r>
            <a:endParaRPr/>
          </a:p>
          <a:p>
            <a:pPr indent="-388621" lvl="2" marL="1165863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Arial"/>
              <a:buChar char="⚬"/>
            </a:pPr>
            <a:r>
              <a:rPr b="0" i="0" lang="en-US" sz="2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Enhancement of data diversity and model resilience.</a:t>
            </a:r>
            <a:endParaRPr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C2640"/>
        </a:solidFill>
      </p:bgPr>
    </p:bg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1"/>
          <p:cNvSpPr/>
          <p:nvPr/>
        </p:nvSpPr>
        <p:spPr>
          <a:xfrm>
            <a:off x="3886703" y="1028700"/>
            <a:ext cx="10514593" cy="2636638"/>
          </a:xfrm>
          <a:custGeom>
            <a:rect b="b" l="l" r="r" t="t"/>
            <a:pathLst>
              <a:path extrusionOk="0" h="2636638" w="10514593">
                <a:moveTo>
                  <a:pt x="0" y="0"/>
                </a:moveTo>
                <a:lnTo>
                  <a:pt x="10514594" y="0"/>
                </a:lnTo>
                <a:lnTo>
                  <a:pt x="10514594" y="2636638"/>
                </a:lnTo>
                <a:lnTo>
                  <a:pt x="0" y="263663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217" name="Google Shape;217;p21"/>
          <p:cNvGrpSpPr/>
          <p:nvPr/>
        </p:nvGrpSpPr>
        <p:grpSpPr>
          <a:xfrm>
            <a:off x="3242632" y="923925"/>
            <a:ext cx="11802737" cy="781261"/>
            <a:chOff x="0" y="0"/>
            <a:chExt cx="3108540" cy="205764"/>
          </a:xfrm>
        </p:grpSpPr>
        <p:sp>
          <p:nvSpPr>
            <p:cNvPr id="218" name="Google Shape;218;p21"/>
            <p:cNvSpPr/>
            <p:nvPr/>
          </p:nvSpPr>
          <p:spPr>
            <a:xfrm>
              <a:off x="0" y="0"/>
              <a:ext cx="3108540" cy="205764"/>
            </a:xfrm>
            <a:custGeom>
              <a:rect b="b" l="l" r="r" t="t"/>
              <a:pathLst>
                <a:path extrusionOk="0" h="205764" w="3108540">
                  <a:moveTo>
                    <a:pt x="22302" y="0"/>
                  </a:moveTo>
                  <a:lnTo>
                    <a:pt x="3086238" y="0"/>
                  </a:lnTo>
                  <a:cubicBezTo>
                    <a:pt x="3092153" y="0"/>
                    <a:pt x="3097825" y="2350"/>
                    <a:pt x="3102008" y="6532"/>
                  </a:cubicBezTo>
                  <a:cubicBezTo>
                    <a:pt x="3106190" y="10715"/>
                    <a:pt x="3108540" y="16387"/>
                    <a:pt x="3108540" y="22302"/>
                  </a:cubicBezTo>
                  <a:lnTo>
                    <a:pt x="3108540" y="183462"/>
                  </a:lnTo>
                  <a:cubicBezTo>
                    <a:pt x="3108540" y="195779"/>
                    <a:pt x="3098555" y="205764"/>
                    <a:pt x="3086238" y="205764"/>
                  </a:cubicBezTo>
                  <a:lnTo>
                    <a:pt x="22302" y="205764"/>
                  </a:lnTo>
                  <a:cubicBezTo>
                    <a:pt x="9985" y="205764"/>
                    <a:pt x="0" y="195779"/>
                    <a:pt x="0" y="183462"/>
                  </a:cubicBezTo>
                  <a:lnTo>
                    <a:pt x="0" y="22302"/>
                  </a:lnTo>
                  <a:cubicBezTo>
                    <a:pt x="0" y="9985"/>
                    <a:pt x="9985" y="0"/>
                    <a:pt x="22302" y="0"/>
                  </a:cubicBezTo>
                  <a:close/>
                </a:path>
              </a:pathLst>
            </a:custGeom>
            <a:solidFill>
              <a:srgbClr val="FFE9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21"/>
            <p:cNvSpPr txBox="1"/>
            <p:nvPr/>
          </p:nvSpPr>
          <p:spPr>
            <a:xfrm>
              <a:off x="0" y="19050"/>
              <a:ext cx="3108540" cy="18671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3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0" name="Google Shape;220;p21"/>
          <p:cNvSpPr/>
          <p:nvPr/>
        </p:nvSpPr>
        <p:spPr>
          <a:xfrm rot="719827">
            <a:off x="16135931" y="6529344"/>
            <a:ext cx="5457911" cy="5457911"/>
          </a:xfrm>
          <a:custGeom>
            <a:rect b="b" l="l" r="r" t="t"/>
            <a:pathLst>
              <a:path extrusionOk="0" h="5457911" w="5457911">
                <a:moveTo>
                  <a:pt x="0" y="0"/>
                </a:moveTo>
                <a:lnTo>
                  <a:pt x="5457911" y="0"/>
                </a:lnTo>
                <a:lnTo>
                  <a:pt x="5457911" y="5457912"/>
                </a:lnTo>
                <a:lnTo>
                  <a:pt x="0" y="54579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21" name="Google Shape;221;p21"/>
          <p:cNvSpPr/>
          <p:nvPr/>
        </p:nvSpPr>
        <p:spPr>
          <a:xfrm>
            <a:off x="-3745815" y="-1610174"/>
            <a:ext cx="6474652" cy="4273270"/>
          </a:xfrm>
          <a:custGeom>
            <a:rect b="b" l="l" r="r" t="t"/>
            <a:pathLst>
              <a:path extrusionOk="0" h="4273270" w="6474652">
                <a:moveTo>
                  <a:pt x="0" y="0"/>
                </a:moveTo>
                <a:lnTo>
                  <a:pt x="6474652" y="0"/>
                </a:lnTo>
                <a:lnTo>
                  <a:pt x="6474652" y="4273271"/>
                </a:lnTo>
                <a:lnTo>
                  <a:pt x="0" y="427327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22" name="Google Shape;222;p21"/>
          <p:cNvSpPr/>
          <p:nvPr/>
        </p:nvSpPr>
        <p:spPr>
          <a:xfrm flipH="1">
            <a:off x="17441160" y="9421872"/>
            <a:ext cx="791976" cy="791976"/>
          </a:xfrm>
          <a:custGeom>
            <a:rect b="b" l="l" r="r" t="t"/>
            <a:pathLst>
              <a:path extrusionOk="0" h="6350000" w="6350000">
                <a:moveTo>
                  <a:pt x="3175000" y="0"/>
                </a:moveTo>
                <a:cubicBezTo>
                  <a:pt x="4928504" y="0"/>
                  <a:pt x="6350000" y="1421496"/>
                  <a:pt x="6350000" y="3175000"/>
                </a:cubicBezTo>
                <a:cubicBezTo>
                  <a:pt x="6350000" y="4928504"/>
                  <a:pt x="4928504" y="6350000"/>
                  <a:pt x="3175000" y="6350000"/>
                </a:cubicBezTo>
                <a:cubicBezTo>
                  <a:pt x="1421496" y="6350000"/>
                  <a:pt x="0" y="4928504"/>
                  <a:pt x="0" y="3175000"/>
                </a:cubicBezTo>
                <a:cubicBezTo>
                  <a:pt x="0" y="1421496"/>
                  <a:pt x="1421496" y="0"/>
                  <a:pt x="3175000" y="0"/>
                </a:cubicBez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21"/>
          <p:cNvSpPr txBox="1"/>
          <p:nvPr/>
        </p:nvSpPr>
        <p:spPr>
          <a:xfrm>
            <a:off x="4173282" y="2038327"/>
            <a:ext cx="9941437" cy="7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4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142" u="none" cap="none" strike="noStrike">
                <a:solidFill>
                  <a:srgbClr val="0C2640"/>
                </a:solidFill>
                <a:latin typeface="Yusei Magic"/>
                <a:ea typeface="Yusei Magic"/>
                <a:cs typeface="Yusei Magic"/>
                <a:sym typeface="Yusei Magic"/>
              </a:rPr>
              <a:t>SUPERVISED TRAINING PROCESS</a:t>
            </a:r>
            <a:endParaRPr/>
          </a:p>
        </p:txBody>
      </p:sp>
      <p:sp>
        <p:nvSpPr>
          <p:cNvPr id="224" name="Google Shape;224;p21"/>
          <p:cNvSpPr txBox="1"/>
          <p:nvPr/>
        </p:nvSpPr>
        <p:spPr>
          <a:xfrm>
            <a:off x="3274261" y="1092177"/>
            <a:ext cx="11739478" cy="8699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99" u="none" cap="none" strike="noStrike">
                <a:solidFill>
                  <a:srgbClr val="0C2640"/>
                </a:solidFill>
                <a:latin typeface="Arial"/>
                <a:ea typeface="Arial"/>
                <a:cs typeface="Arial"/>
                <a:sym typeface="Arial"/>
              </a:rPr>
              <a:t>Training Process</a:t>
            </a:r>
            <a:endParaRPr/>
          </a:p>
          <a:p>
            <a:pPr indent="0" lvl="0" marL="0" marR="0" rtl="0" algn="ctr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99" u="none" cap="none" strike="noStrike">
              <a:solidFill>
                <a:srgbClr val="0C26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p21"/>
          <p:cNvSpPr txBox="1"/>
          <p:nvPr/>
        </p:nvSpPr>
        <p:spPr>
          <a:xfrm>
            <a:off x="1991874" y="5706772"/>
            <a:ext cx="5614912" cy="42748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91465" lvl="1" marL="582932" marR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Arial"/>
              <a:buChar char="•"/>
            </a:pPr>
            <a:r>
              <a:rPr b="0" i="0" lang="en-US" sz="2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Supervised training with early halting.</a:t>
            </a:r>
            <a:endParaRPr/>
          </a:p>
          <a:p>
            <a:pPr indent="-291465" lvl="1" marL="582932" marR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Arial"/>
              <a:buChar char="•"/>
            </a:pPr>
            <a:r>
              <a:rPr b="0" i="0" lang="en-US" sz="2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Model checkpointing for saving best-performing models.</a:t>
            </a:r>
            <a:endParaRPr/>
          </a:p>
          <a:p>
            <a:pPr indent="-291465" lvl="1" marL="582932" marR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Arial"/>
              <a:buChar char="•"/>
            </a:pPr>
            <a:r>
              <a:rPr b="0" i="0" lang="en-US" sz="2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Learning rate reduction for improved convergence.</a:t>
            </a:r>
            <a:endParaRPr/>
          </a:p>
          <a:p>
            <a:pPr indent="0" lvl="0" marL="0" marR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p21"/>
          <p:cNvSpPr txBox="1"/>
          <p:nvPr/>
        </p:nvSpPr>
        <p:spPr>
          <a:xfrm>
            <a:off x="10179132" y="5706772"/>
            <a:ext cx="5614912" cy="9410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Training curves showing loss and accuracy trends.</a:t>
            </a:r>
            <a:endParaRPr/>
          </a:p>
        </p:txBody>
      </p:sp>
      <p:sp>
        <p:nvSpPr>
          <p:cNvPr id="227" name="Google Shape;227;p21"/>
          <p:cNvSpPr txBox="1"/>
          <p:nvPr/>
        </p:nvSpPr>
        <p:spPr>
          <a:xfrm>
            <a:off x="1354480" y="4869611"/>
            <a:ext cx="6889701" cy="5473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1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COMPONENTS:</a:t>
            </a:r>
            <a:endParaRPr/>
          </a:p>
        </p:txBody>
      </p:sp>
      <p:sp>
        <p:nvSpPr>
          <p:cNvPr id="228" name="Google Shape;228;p21"/>
          <p:cNvSpPr txBox="1"/>
          <p:nvPr/>
        </p:nvSpPr>
        <p:spPr>
          <a:xfrm>
            <a:off x="9541738" y="4869611"/>
            <a:ext cx="6889701" cy="5473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1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VISUAL: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